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63"/>
  </p:notesMasterIdLst>
  <p:handoutMasterIdLst>
    <p:handoutMasterId r:id="rId64"/>
  </p:handoutMasterIdLst>
  <p:sldIdLst>
    <p:sldId id="256" r:id="rId3"/>
    <p:sldId id="449" r:id="rId4"/>
    <p:sldId id="450" r:id="rId5"/>
    <p:sldId id="451" r:id="rId6"/>
    <p:sldId id="456" r:id="rId7"/>
    <p:sldId id="461" r:id="rId8"/>
    <p:sldId id="457" r:id="rId9"/>
    <p:sldId id="462" r:id="rId10"/>
    <p:sldId id="458" r:id="rId11"/>
    <p:sldId id="459" r:id="rId12"/>
    <p:sldId id="478" r:id="rId13"/>
    <p:sldId id="460" r:id="rId14"/>
    <p:sldId id="455" r:id="rId15"/>
    <p:sldId id="454" r:id="rId16"/>
    <p:sldId id="463" r:id="rId17"/>
    <p:sldId id="453" r:id="rId18"/>
    <p:sldId id="452" r:id="rId19"/>
    <p:sldId id="464" r:id="rId20"/>
    <p:sldId id="465" r:id="rId21"/>
    <p:sldId id="466" r:id="rId22"/>
    <p:sldId id="467" r:id="rId23"/>
    <p:sldId id="476" r:id="rId24"/>
    <p:sldId id="468" r:id="rId25"/>
    <p:sldId id="477" r:id="rId26"/>
    <p:sldId id="469" r:id="rId27"/>
    <p:sldId id="470" r:id="rId28"/>
    <p:sldId id="473" r:id="rId29"/>
    <p:sldId id="474" r:id="rId30"/>
    <p:sldId id="475" r:id="rId31"/>
    <p:sldId id="482" r:id="rId32"/>
    <p:sldId id="479" r:id="rId33"/>
    <p:sldId id="485" r:id="rId34"/>
    <p:sldId id="504" r:id="rId35"/>
    <p:sldId id="506" r:id="rId36"/>
    <p:sldId id="507" r:id="rId37"/>
    <p:sldId id="505" r:id="rId38"/>
    <p:sldId id="487" r:id="rId39"/>
    <p:sldId id="486" r:id="rId40"/>
    <p:sldId id="509" r:id="rId41"/>
    <p:sldId id="488" r:id="rId42"/>
    <p:sldId id="498" r:id="rId43"/>
    <p:sldId id="489" r:id="rId44"/>
    <p:sldId id="490" r:id="rId45"/>
    <p:sldId id="496" r:id="rId46"/>
    <p:sldId id="491" r:id="rId47"/>
    <p:sldId id="492" r:id="rId48"/>
    <p:sldId id="493" r:id="rId49"/>
    <p:sldId id="494" r:id="rId50"/>
    <p:sldId id="510" r:id="rId51"/>
    <p:sldId id="497" r:id="rId52"/>
    <p:sldId id="495" r:id="rId53"/>
    <p:sldId id="448" r:id="rId54"/>
    <p:sldId id="499" r:id="rId55"/>
    <p:sldId id="502" r:id="rId56"/>
    <p:sldId id="500" r:id="rId57"/>
    <p:sldId id="501" r:id="rId58"/>
    <p:sldId id="503" r:id="rId59"/>
    <p:sldId id="480" r:id="rId60"/>
    <p:sldId id="483" r:id="rId61"/>
    <p:sldId id="484" r:id="rId6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aunhofer IGD" id="{844A81E1-F986-4631-A111-F501CCA8B5CC}">
          <p14:sldIdLst>
            <p14:sldId id="256"/>
            <p14:sldId id="449"/>
            <p14:sldId id="450"/>
            <p14:sldId id="451"/>
            <p14:sldId id="456"/>
            <p14:sldId id="461"/>
            <p14:sldId id="457"/>
            <p14:sldId id="462"/>
            <p14:sldId id="458"/>
            <p14:sldId id="459"/>
            <p14:sldId id="478"/>
            <p14:sldId id="460"/>
            <p14:sldId id="455"/>
            <p14:sldId id="454"/>
            <p14:sldId id="463"/>
            <p14:sldId id="453"/>
            <p14:sldId id="452"/>
            <p14:sldId id="464"/>
            <p14:sldId id="465"/>
            <p14:sldId id="466"/>
            <p14:sldId id="467"/>
            <p14:sldId id="476"/>
            <p14:sldId id="468"/>
            <p14:sldId id="477"/>
            <p14:sldId id="469"/>
            <p14:sldId id="470"/>
            <p14:sldId id="473"/>
            <p14:sldId id="474"/>
            <p14:sldId id="475"/>
            <p14:sldId id="482"/>
            <p14:sldId id="479"/>
            <p14:sldId id="485"/>
            <p14:sldId id="504"/>
            <p14:sldId id="506"/>
            <p14:sldId id="507"/>
            <p14:sldId id="505"/>
            <p14:sldId id="487"/>
            <p14:sldId id="486"/>
            <p14:sldId id="509"/>
            <p14:sldId id="488"/>
            <p14:sldId id="498"/>
            <p14:sldId id="489"/>
            <p14:sldId id="490"/>
            <p14:sldId id="496"/>
            <p14:sldId id="491"/>
            <p14:sldId id="492"/>
            <p14:sldId id="493"/>
            <p14:sldId id="494"/>
            <p14:sldId id="510"/>
            <p14:sldId id="497"/>
            <p14:sldId id="495"/>
            <p14:sldId id="448"/>
            <p14:sldId id="499"/>
            <p14:sldId id="502"/>
            <p14:sldId id="500"/>
            <p14:sldId id="501"/>
            <p14:sldId id="503"/>
            <p14:sldId id="480"/>
            <p14:sldId id="483"/>
            <p14:sldId id="48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301" userDrawn="1">
          <p15:clr>
            <a:srgbClr val="A4A3A4"/>
          </p15:clr>
        </p15:guide>
        <p15:guide id="6" pos="3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4B000"/>
    <a:srgbClr val="FFFF00"/>
    <a:srgbClr val="FF00FF"/>
    <a:srgbClr val="385D8A"/>
    <a:srgbClr val="385D99"/>
    <a:srgbClr val="00FFFF"/>
    <a:srgbClr val="007A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9" autoAdjust="0"/>
    <p:restoredTop sz="83126" autoAdjust="0"/>
  </p:normalViewPr>
  <p:slideViewPr>
    <p:cSldViewPr snapToGrid="0">
      <p:cViewPr>
        <p:scale>
          <a:sx n="50" d="100"/>
          <a:sy n="50" d="100"/>
        </p:scale>
        <p:origin x="-840" y="-240"/>
      </p:cViewPr>
      <p:guideLst>
        <p:guide orient="horz" pos="2160"/>
        <p:guide orient="horz" pos="3974"/>
        <p:guide orient="horz" pos="1026"/>
        <p:guide pos="3840"/>
        <p:guide pos="7301"/>
        <p:guide pos="379"/>
      </p:guideLst>
    </p:cSldViewPr>
  </p:slideViewPr>
  <p:outlineViewPr>
    <p:cViewPr>
      <p:scale>
        <a:sx n="33" d="100"/>
        <a:sy n="33" d="100"/>
      </p:scale>
      <p:origin x="0" y="3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3194"/>
    </p:cViewPr>
  </p:sorterViewPr>
  <p:notesViewPr>
    <p:cSldViewPr snapToGrid="0">
      <p:cViewPr varScale="1">
        <p:scale>
          <a:sx n="49" d="100"/>
          <a:sy n="49" d="100"/>
        </p:scale>
        <p:origin x="-2958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60D2-64D7-4CFE-AC26-8C3D2028EF81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6022C-0EF6-4BFC-AF51-233A3965E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937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0A9982DC-DCC5-4EC4-83E9-F898E612A16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8C064065-86CB-4BF6-869B-50B94CA7A1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5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2950"/>
            <a:ext cx="6623050" cy="37258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0AE50D-B1EB-4156-A35D-DAD5AD014BE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4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64065-86CB-4BF6-869B-50B94CA7A10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4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64065-86CB-4BF6-869B-50B94CA7A10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13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4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613834" y="2457450"/>
            <a:ext cx="1096433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613834" y="6113463"/>
            <a:ext cx="10964334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90"/>
            <a:ext cx="10964334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3834" y="1754188"/>
            <a:ext cx="10964334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18" name="Datumsplatzhalter 1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11E7D2-5C0E-44CE-8E70-2725F0A611C9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9292047" y="6297613"/>
            <a:ext cx="2283524" cy="393562"/>
            <a:chOff x="6538947" y="6297613"/>
            <a:chExt cx="2230477" cy="393562"/>
          </a:xfrm>
        </p:grpSpPr>
        <p:pic>
          <p:nvPicPr>
            <p:cNvPr id="13" name="Picture 2" descr="2008-QM_logo_IGD_de_3ln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8947" y="6302375"/>
              <a:ext cx="575196" cy="38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igd_85mm_rgb-23-156-125_noclip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2547" y="6297613"/>
              <a:ext cx="1416877" cy="38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833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6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C517-C04F-4792-8232-E7F0226133E4}" type="datetime1">
              <a:rPr lang="de-DE" smtClean="0"/>
              <a:t>27.06.2019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3F572-8938-4EC1-AB01-C8E37B16A2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71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FC62AB0-B16C-4B3B-B747-674202DA5046}" type="datetime1">
              <a:rPr lang="de-DE" smtClean="0"/>
              <a:t>27.06.2019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63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3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613834" y="2457450"/>
            <a:ext cx="1096433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613834" y="6113463"/>
            <a:ext cx="10964333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89"/>
            <a:ext cx="10964333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3834" y="1754188"/>
            <a:ext cx="10964333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1026" name="Picture 2" descr="2008-QM_logo_IGD_de_3ln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1600" y="6302375"/>
            <a:ext cx="766928" cy="38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igd_85mm_rgb-23-156-125_noclip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86401" y="6297613"/>
            <a:ext cx="1889169" cy="38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5739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- und Übersichtsfolien (ein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3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3834" y="1600201"/>
            <a:ext cx="10964333" cy="4418013"/>
          </a:xfrm>
        </p:spPr>
        <p:txBody>
          <a:bodyPr/>
          <a:lstStyle>
            <a:lvl1pPr marL="0" indent="0">
              <a:defRPr/>
            </a:lvl1pPr>
            <a:lvl5pPr>
              <a:defRPr/>
            </a:lvl5pPr>
            <a:lvl6pPr marL="1166813" indent="-277813">
              <a:defRPr baseline="0"/>
            </a:lvl6pPr>
            <a:lvl7pPr marL="1438275" indent="-277813">
              <a:defRPr/>
            </a:lvl7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5"/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89"/>
            <a:ext cx="10964333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8" name="Line 13"/>
          <p:cNvSpPr>
            <a:spLocks noChangeShapeType="1"/>
          </p:cNvSpPr>
          <p:nvPr userDrawn="1"/>
        </p:nvSpPr>
        <p:spPr bwMode="auto">
          <a:xfrm>
            <a:off x="613834" y="1579563"/>
            <a:ext cx="1096433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5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- und Übersichtsfolien (zwei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3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3834" y="1600200"/>
            <a:ext cx="5380567" cy="4418013"/>
          </a:xfrm>
        </p:spPr>
        <p:txBody>
          <a:bodyPr/>
          <a:lstStyle>
            <a:lvl1pPr marL="0" indent="0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166813" indent="-277813">
              <a:defRPr sz="1800"/>
            </a:lvl6pPr>
            <a:lvl7pPr marL="1339200" indent="-223200"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00200"/>
            <a:ext cx="5380567" cy="4418013"/>
          </a:xfrm>
        </p:spPr>
        <p:txBody>
          <a:bodyPr/>
          <a:lstStyle>
            <a:lvl1pPr marL="0" indent="0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Font typeface="Arial" pitchFamily="34" charset="0"/>
              <a:buNone/>
              <a:defRPr sz="1800"/>
            </a:lvl5pPr>
            <a:lvl6pPr marL="892800" indent="-223200" defTabSz="990600">
              <a:tabLst/>
              <a:defRPr sz="1800"/>
            </a:lvl6pPr>
            <a:lvl7pPr marL="1116000" indent="-223200">
              <a:defRPr sz="1800"/>
            </a:lvl7pPr>
            <a:lvl8pPr marL="1339200" indent="-223200"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</a:p>
          <a:p>
            <a:pPr lvl="6"/>
            <a:r>
              <a:rPr lang="de-DE" dirty="0" smtClean="0"/>
              <a:t>Sechste Ebene</a:t>
            </a:r>
          </a:p>
          <a:p>
            <a:pPr lvl="7"/>
            <a:r>
              <a:rPr lang="de-DE" dirty="0" smtClean="0"/>
              <a:t>Siebte Ebene</a:t>
            </a:r>
          </a:p>
          <a:p>
            <a:pPr lvl="2"/>
            <a:endParaRPr lang="de-DE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89"/>
            <a:ext cx="10964333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613834" y="1579563"/>
            <a:ext cx="1096433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1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l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44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ein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3pPr marL="446400" indent="-223200">
              <a:defRPr/>
            </a:lvl3pPr>
            <a:lvl4pPr marL="669600" indent="-223200">
              <a:defRPr/>
            </a:lvl4pPr>
            <a:lvl5pPr marL="892800" indent="-223200"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</a:t>
            </a:r>
          </a:p>
          <a:p>
            <a:pPr lvl="6"/>
            <a:r>
              <a:rPr lang="de-DE" dirty="0" smtClean="0"/>
              <a:t>Siebte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538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zwei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3834" y="1157289"/>
            <a:ext cx="5380567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613834" y="382588"/>
            <a:ext cx="10964333" cy="76041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6197601" y="1157289"/>
            <a:ext cx="5380567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581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3322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1:2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613834" y="382588"/>
            <a:ext cx="10964333" cy="76041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282167" y="1157289"/>
            <a:ext cx="7296000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09600" y="1157288"/>
            <a:ext cx="3456000" cy="4860000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3042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- und Übersichtsfolien (ein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4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3834" y="1600201"/>
            <a:ext cx="10964334" cy="4418013"/>
          </a:xfrm>
        </p:spPr>
        <p:txBody>
          <a:bodyPr/>
          <a:lstStyle>
            <a:lvl1pPr marL="0" indent="0">
              <a:defRPr/>
            </a:lvl1pPr>
            <a:lvl5pPr>
              <a:defRPr/>
            </a:lvl5pPr>
            <a:lvl6pPr marL="1166813" indent="-277813">
              <a:defRPr baseline="0"/>
            </a:lvl6pPr>
            <a:lvl7pPr marL="1438275" indent="-277813">
              <a:defRPr/>
            </a:lvl7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90"/>
            <a:ext cx="10964334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DA7E5D-87FB-43D4-BEEB-7BB00523809B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>
              <a:solidFill>
                <a:srgbClr val="A8AFAF"/>
              </a:solidFill>
            </a:endParaRPr>
          </a:p>
        </p:txBody>
      </p:sp>
      <p:sp>
        <p:nvSpPr>
          <p:cNvPr id="8" name="Line 13"/>
          <p:cNvSpPr>
            <a:spLocks noChangeShapeType="1"/>
          </p:cNvSpPr>
          <p:nvPr userDrawn="1"/>
        </p:nvSpPr>
        <p:spPr bwMode="auto">
          <a:xfrm>
            <a:off x="613834" y="1579563"/>
            <a:ext cx="1096433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1" y="6297614"/>
            <a:ext cx="421217" cy="122237"/>
          </a:xfrm>
        </p:spPr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48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3E55CAF-6515-4BCD-9B0F-FC930CB2E98A}" type="datetime1">
              <a:rPr lang="de-DE" smtClean="0">
                <a:solidFill>
                  <a:srgbClr val="000000"/>
                </a:solidFill>
              </a:rPr>
              <a:t>27.06.2019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>
                <a:solidFill>
                  <a:srgbClr val="A8AFAF"/>
                </a:solidFill>
              </a:rPr>
              <a:pPr/>
              <a:t>‹#›</a:t>
            </a:fld>
            <a:endParaRPr lang="de-DE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4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- und Übersichtsfolien (zwei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613834" y="476250"/>
            <a:ext cx="10964334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3834" y="1600201"/>
            <a:ext cx="5380566" cy="4418013"/>
          </a:xfrm>
        </p:spPr>
        <p:txBody>
          <a:bodyPr/>
          <a:lstStyle>
            <a:lvl1pPr marL="0" indent="0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166813" indent="-277813">
              <a:defRPr sz="1800"/>
            </a:lvl6pPr>
            <a:lvl7pPr marL="1339200" indent="-223200"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0566" cy="4418013"/>
          </a:xfrm>
        </p:spPr>
        <p:txBody>
          <a:bodyPr/>
          <a:lstStyle>
            <a:lvl1pPr marL="0" indent="0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Font typeface="Arial" pitchFamily="34" charset="0"/>
              <a:buNone/>
              <a:defRPr sz="1800"/>
            </a:lvl5pPr>
            <a:lvl6pPr marL="892800" indent="-223200" defTabSz="990600">
              <a:tabLst/>
              <a:defRPr sz="1800"/>
            </a:lvl6pPr>
            <a:lvl7pPr marL="1116000" indent="-223200">
              <a:defRPr sz="1800"/>
            </a:lvl7pPr>
            <a:lvl8pPr marL="1339200" indent="-223200"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4" y="534990"/>
            <a:ext cx="10964334" cy="1044575"/>
          </a:xfrm>
        </p:spPr>
        <p:txBody>
          <a:bodyPr/>
          <a:lstStyle>
            <a:lvl1pPr>
              <a:defRPr sz="3200"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D5E3C5B-C2D1-49A7-B3BC-9699B41BD39D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>
              <a:solidFill>
                <a:srgbClr val="A8AFAF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613834" y="1579563"/>
            <a:ext cx="1096433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le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EC8D8CE-7E6D-42AE-A5B6-3E4324359025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ein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3pPr marL="446400" indent="-223200">
              <a:defRPr/>
            </a:lvl3pPr>
            <a:lvl4pPr marL="669600" indent="-223200">
              <a:defRPr/>
            </a:lvl4pPr>
            <a:lvl5pPr marL="892800" indent="-223200"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AB23DF9-3AAA-48A6-94F5-E89759396C48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>
              <a:solidFill>
                <a:srgbClr val="A8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7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zwei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3834" y="1157289"/>
            <a:ext cx="5380566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613834" y="382588"/>
            <a:ext cx="10964334" cy="76041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3DD27B-2CF3-4D67-93B0-251CFE3ADD7D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>
              <a:solidFill>
                <a:srgbClr val="A8AFAF"/>
              </a:solidFill>
            </a:endParaRP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6197601" y="1157289"/>
            <a:ext cx="5380566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(1:2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613834" y="382588"/>
            <a:ext cx="10964334" cy="76041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5EA85D-A29A-42B8-89B5-F0A99AA7F4E6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607484" y="6297615"/>
            <a:ext cx="5538462" cy="1222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>
              <a:solidFill>
                <a:srgbClr val="A8AFAF"/>
              </a:solidFill>
            </a:endParaRP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282166" y="1157289"/>
            <a:ext cx="7296000" cy="4860925"/>
          </a:xfrm>
        </p:spPr>
        <p:txBody>
          <a:bodyPr/>
          <a:lstStyle>
            <a:lvl1pPr marL="0" indent="0">
              <a:defRPr/>
            </a:lvl1pPr>
            <a:lvl2pPr marL="223200" indent="-223200">
              <a:defRPr/>
            </a:lvl2pPr>
            <a:lvl5pPr>
              <a:defRPr/>
            </a:lvl5pPr>
            <a:lvl6pPr marL="1116000" indent="-223200">
              <a:defRPr/>
            </a:lvl6pPr>
            <a:lvl7pPr marL="1339200" indent="-223200">
              <a:defRPr/>
            </a:lvl7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09600" y="1157288"/>
            <a:ext cx="3456000" cy="4860000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3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7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8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3834" y="382588"/>
            <a:ext cx="10964334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834" y="1157289"/>
            <a:ext cx="10964334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13834" y="6113463"/>
            <a:ext cx="10964334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297615"/>
            <a:ext cx="42121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dt" sz="quarter" idx="2"/>
          </p:nvPr>
        </p:nvSpPr>
        <p:spPr bwMode="auto">
          <a:xfrm rot="-5400000">
            <a:off x="-750358" y="4704823"/>
            <a:ext cx="2159000" cy="1629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EE3CAD-F415-4C01-96FC-E814B7BA0F8B}" type="datetime1">
              <a:rPr lang="de-DE" sz="500" smtClean="0">
                <a:solidFill>
                  <a:srgbClr val="A8AFAF"/>
                </a:solidFill>
              </a:rPr>
              <a:t>27.06.2019</a:t>
            </a:fld>
            <a:endParaRPr lang="de-DE" sz="500" dirty="0">
              <a:solidFill>
                <a:srgbClr val="A8AFAF"/>
              </a:solidFill>
            </a:endParaRPr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9283337" y="6297613"/>
            <a:ext cx="2292233" cy="393562"/>
            <a:chOff x="6538947" y="6297613"/>
            <a:chExt cx="2230477" cy="393562"/>
          </a:xfrm>
        </p:grpSpPr>
        <p:pic>
          <p:nvPicPr>
            <p:cNvPr id="13" name="Picture 2" descr="2008-QM_logo_IGD_de_3ln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538947" y="6302375"/>
              <a:ext cx="575196" cy="38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igd_85mm_rgb-23-156-125_noclip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352547" y="6297613"/>
              <a:ext cx="1416877" cy="38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89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22250" indent="-222250"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446088" indent="-222250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668338" indent="-222250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892175" indent="-222250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5367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63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3834" y="382588"/>
            <a:ext cx="1096433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834" y="1157289"/>
            <a:ext cx="10964333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13834" y="6113463"/>
            <a:ext cx="10964333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1043" name="Text Box 19"/>
          <p:cNvSpPr txBox="1">
            <a:spLocks noChangeArrowheads="1"/>
          </p:cNvSpPr>
          <p:nvPr/>
        </p:nvSpPr>
        <p:spPr bwMode="auto">
          <a:xfrm>
            <a:off x="607485" y="6435725"/>
            <a:ext cx="240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rgbClr val="A8AFAF"/>
                </a:solidFill>
              </a:rPr>
              <a:t>© Fraunhofer IGD </a:t>
            </a: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297614"/>
            <a:ext cx="42121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DB6F4F1-1B0C-4241-BDE4-3FA7621481BB}" type="slidenum">
              <a:rPr lang="de-DE">
                <a:solidFill>
                  <a:srgbClr val="A8AFA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12" name="Picture 2" descr="2008-QM_logo_IGD_de_3ln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601600" y="6302375"/>
            <a:ext cx="766928" cy="38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igd_85mm_rgb-23-156-125_nocli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686401" y="6297613"/>
            <a:ext cx="1889169" cy="38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3"/>
          <p:cNvSpPr txBox="1">
            <a:spLocks noChangeArrowheads="1"/>
          </p:cNvSpPr>
          <p:nvPr userDrawn="1"/>
        </p:nvSpPr>
        <p:spPr bwMode="auto">
          <a:xfrm>
            <a:off x="613834" y="6294438"/>
            <a:ext cx="336993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r>
              <a:rPr lang="en-US" sz="800" dirty="0" smtClean="0">
                <a:solidFill>
                  <a:srgbClr val="A8AFAF"/>
                </a:solidFill>
              </a:rPr>
              <a:t>Defining A in RGBA for Graphical 3D Printing</a:t>
            </a:r>
          </a:p>
        </p:txBody>
      </p:sp>
    </p:spTree>
    <p:extLst>
      <p:ext uri="{BB962C8B-B14F-4D97-AF65-F5344CB8AC3E}">
        <p14:creationId xmlns:p14="http://schemas.microsoft.com/office/powerpoint/2010/main" val="47537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4" r:id="rId10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22250" indent="-22225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446088" indent="-2222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668338" indent="-2222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892175" indent="-2222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7.png"/><Relationship Id="rId26" Type="http://schemas.openxmlformats.org/officeDocument/2006/relationships/image" Target="../media/image48.png"/><Relationship Id="rId3" Type="http://schemas.openxmlformats.org/officeDocument/2006/relationships/tags" Target="../tags/tag3.xml"/><Relationship Id="rId21" Type="http://schemas.openxmlformats.org/officeDocument/2006/relationships/image" Target="../media/image43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1.xml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tags" Target="../tags/tag10.xml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slideLayout" Target="../slideLayouts/slideLayout11.xml"/><Relationship Id="rId18" Type="http://schemas.openxmlformats.org/officeDocument/2006/relationships/image" Target="../media/image44.png"/><Relationship Id="rId3" Type="http://schemas.openxmlformats.org/officeDocument/2006/relationships/tags" Target="../tags/tag19.xml"/><Relationship Id="rId21" Type="http://schemas.openxmlformats.org/officeDocument/2006/relationships/image" Target="../media/image47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43.png"/><Relationship Id="rId25" Type="http://schemas.openxmlformats.org/officeDocument/2006/relationships/image" Target="../media/image61.png"/><Relationship Id="rId2" Type="http://schemas.openxmlformats.org/officeDocument/2006/relationships/tags" Target="../tags/tag18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60.png"/><Relationship Id="rId5" Type="http://schemas.openxmlformats.org/officeDocument/2006/relationships/tags" Target="../tags/tag21.xml"/><Relationship Id="rId15" Type="http://schemas.openxmlformats.org/officeDocument/2006/relationships/image" Target="../media/image41.png"/><Relationship Id="rId23" Type="http://schemas.openxmlformats.org/officeDocument/2006/relationships/image" Target="../media/image59.png"/><Relationship Id="rId10" Type="http://schemas.openxmlformats.org/officeDocument/2006/relationships/tags" Target="../tags/tag26.xml"/><Relationship Id="rId19" Type="http://schemas.openxmlformats.org/officeDocument/2006/relationships/image" Target="../media/image4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58.png"/><Relationship Id="rId2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054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8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0.png"/><Relationship Id="rId4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r="7730"/>
          <a:stretch/>
        </p:blipFill>
        <p:spPr bwMode="auto">
          <a:xfrm>
            <a:off x="616685" y="2547218"/>
            <a:ext cx="1860701" cy="24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7609" y="913977"/>
            <a:ext cx="11578166" cy="1044575"/>
          </a:xfrm>
        </p:spPr>
        <p:txBody>
          <a:bodyPr/>
          <a:lstStyle/>
          <a:p>
            <a:r>
              <a:rPr lang="en-US" sz="3600" dirty="0" err="1" smtClean="0"/>
              <a:t>ReDefining</a:t>
            </a:r>
            <a:r>
              <a:rPr lang="en-US" sz="3600" dirty="0" smtClean="0"/>
              <a:t> </a:t>
            </a:r>
            <a:r>
              <a:rPr lang="en-US" sz="3600" dirty="0"/>
              <a:t>A in </a:t>
            </a:r>
            <a:r>
              <a:rPr lang="en-US" sz="3600" dirty="0" smtClean="0"/>
              <a:t>RGBA: </a:t>
            </a:r>
            <a:br>
              <a:rPr lang="en-US" sz="3600" dirty="0" smtClean="0"/>
            </a:br>
            <a:r>
              <a:rPr lang="en-US" dirty="0" smtClean="0"/>
              <a:t>Towards a Standard </a:t>
            </a:r>
            <a:r>
              <a:rPr lang="en-US" dirty="0"/>
              <a:t>for Graphical 3D Printing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12" y="2550056"/>
            <a:ext cx="2486349" cy="2429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16" y="2550056"/>
            <a:ext cx="4517680" cy="2427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50" y="2550056"/>
            <a:ext cx="1507518" cy="242716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13834" y="5235538"/>
            <a:ext cx="10964334" cy="869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kern="0" dirty="0" smtClean="0"/>
              <a:t>Philipp Urban</a:t>
            </a:r>
            <a:endParaRPr lang="en-US" sz="1600" kern="0" dirty="0" smtClean="0"/>
          </a:p>
          <a:p>
            <a:r>
              <a:rPr lang="en-US" sz="1600" kern="0" dirty="0" smtClean="0"/>
              <a:t>Competence Center for 3D Printing Technology</a:t>
            </a:r>
          </a:p>
          <a:p>
            <a:r>
              <a:rPr lang="en-US" sz="1600" kern="0" dirty="0" err="1" smtClean="0"/>
              <a:t>Fraunhofer</a:t>
            </a:r>
            <a:r>
              <a:rPr lang="en-US" sz="1600" kern="0" dirty="0" smtClean="0"/>
              <a:t> Institute for Computer Graphics Research (IGD)</a:t>
            </a:r>
          </a:p>
        </p:txBody>
      </p:sp>
    </p:spTree>
    <p:extLst>
      <p:ext uri="{BB962C8B-B14F-4D97-AF65-F5344CB8AC3E}">
        <p14:creationId xmlns:p14="http://schemas.microsoft.com/office/powerpoint/2010/main" val="31940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10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20623" y="624899"/>
            <a:ext cx="69663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RGBA textured 3D models are</a:t>
            </a:r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supported by various 3D file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created and modified by various 3D modeling tools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RGBA textures can be modified by </a:t>
            </a:r>
            <a:r>
              <a:rPr lang="en-US" dirty="0" smtClean="0"/>
              <a:t>image processing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RGBA is low dimensional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20266" y="3247619"/>
            <a:ext cx="2240229" cy="555510"/>
            <a:chOff x="7759700" y="3092351"/>
            <a:chExt cx="3470275" cy="86052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700" y="3092351"/>
              <a:ext cx="2622550" cy="86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Image result for ble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1664" y="3212653"/>
              <a:ext cx="758311" cy="619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11560" y="1882465"/>
            <a:ext cx="2024373" cy="555509"/>
            <a:chOff x="8214998" y="1728325"/>
            <a:chExt cx="3161671" cy="867596"/>
          </a:xfrm>
        </p:grpSpPr>
        <p:pic>
          <p:nvPicPr>
            <p:cNvPr id="8" name="Picture 10" descr="Image result for 3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044" y="1842507"/>
              <a:ext cx="1444625" cy="635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Image result for obj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650" y="1731033"/>
              <a:ext cx="864888" cy="86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4998" y="1728325"/>
              <a:ext cx="683225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11560" y="4759787"/>
            <a:ext cx="1195155" cy="555510"/>
            <a:chOff x="8216061" y="4561039"/>
            <a:chExt cx="2438295" cy="1133323"/>
          </a:xfrm>
        </p:grpSpPr>
        <p:pic>
          <p:nvPicPr>
            <p:cNvPr id="12" name="Picture 2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061" y="4575981"/>
              <a:ext cx="1116148" cy="111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6" descr="Image result for gi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325" y="4561039"/>
              <a:ext cx="1082031" cy="1082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hteck 21"/>
          <p:cNvSpPr/>
          <p:nvPr/>
        </p:nvSpPr>
        <p:spPr>
          <a:xfrm>
            <a:off x="282870" y="98629"/>
            <a:ext cx="886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Advantages to use </a:t>
            </a:r>
            <a:r>
              <a:rPr lang="en-US" sz="2800" b="1" dirty="0" smtClean="0">
                <a:latin typeface="Calibri" pitchFamily="34" charset="0"/>
              </a:rPr>
              <a:t>RGBA for Color + Translucency Encoding 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11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20622" y="624899"/>
            <a:ext cx="91710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ensure device independence</a:t>
            </a:r>
            <a:r>
              <a:rPr lang="de-DE" dirty="0"/>
              <a:t>?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measure RGBA for real materials?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about perceptual-uniformity?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for process control, quality assurance, gamut mapping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4" name="Rechteck 21"/>
          <p:cNvSpPr/>
          <p:nvPr/>
        </p:nvSpPr>
        <p:spPr>
          <a:xfrm>
            <a:off x="282870" y="98629"/>
            <a:ext cx="886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Open Questions in using  RGBA for 3D printing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3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12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Problem with </a:t>
            </a:r>
            <a:r>
              <a:rPr lang="en-US" sz="2800" b="1" i="1" dirty="0" smtClean="0">
                <a:latin typeface="Calibri" pitchFamily="34" charset="0"/>
              </a:rPr>
              <a:t>A</a:t>
            </a:r>
            <a:r>
              <a:rPr lang="en-US" sz="2800" b="1" dirty="0" smtClean="0">
                <a:latin typeface="Calibri" pitchFamily="34" charset="0"/>
              </a:rPr>
              <a:t> in RGBA as a Blending Parameter</a:t>
            </a:r>
            <a:endParaRPr lang="de-DE" sz="2800" b="1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14686" y="2101124"/>
            <a:ext cx="1368152" cy="1368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 rot="2037463">
            <a:off x="8676310" y="2825794"/>
            <a:ext cx="1368152" cy="1368152"/>
          </a:xfrm>
          <a:prstGeom prst="rect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220622" y="1186874"/>
            <a:ext cx="88279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A</a:t>
            </a:r>
            <a:r>
              <a:rPr lang="en-US" dirty="0" smtClean="0"/>
              <a:t> is used as </a:t>
            </a:r>
            <a:r>
              <a:rPr lang="en-US" dirty="0"/>
              <a:t>a blending </a:t>
            </a:r>
            <a:r>
              <a:rPr lang="en-US" dirty="0" smtClean="0"/>
              <a:t>parameter to produce transparent </a:t>
            </a:r>
            <a:r>
              <a:rPr lang="en-US" dirty="0"/>
              <a:t>overlays in image composition </a:t>
            </a:r>
            <a:r>
              <a:rPr lang="en-US" dirty="0" smtClean="0"/>
              <a:t>assuming </a:t>
            </a:r>
            <a:r>
              <a:rPr lang="en-US" dirty="0"/>
              <a:t>additive color mixture </a:t>
            </a:r>
            <a:br>
              <a:rPr lang="en-US" dirty="0"/>
            </a:br>
            <a:r>
              <a:rPr lang="en-US" dirty="0" smtClean="0">
                <a:latin typeface="Calibri" panose="020F0502020204030204" pitchFamily="34" charset="0"/>
                <a:sym typeface="Symbol"/>
              </a:rPr>
              <a:t> </a:t>
            </a:r>
            <a:r>
              <a:rPr lang="en-US" dirty="0" smtClean="0"/>
              <a:t>physically wrong, just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describe lateral </a:t>
            </a:r>
            <a:r>
              <a:rPr lang="en-US" dirty="0" smtClean="0"/>
              <a:t>scattering (LS)</a:t>
            </a:r>
            <a:br>
              <a:rPr lang="en-US" dirty="0" smtClean="0"/>
            </a:br>
            <a:r>
              <a:rPr lang="en-US" dirty="0" smtClean="0">
                <a:latin typeface="Calibri" panose="020F0502020204030204" pitchFamily="34" charset="0"/>
                <a:sym typeface="Symbol"/>
              </a:rPr>
              <a:t> </a:t>
            </a:r>
            <a:r>
              <a:rPr lang="en-US" dirty="0">
                <a:sym typeface="Symbol"/>
              </a:rPr>
              <a:t>Texture or geometry blurring cannot be </a:t>
            </a:r>
            <a:r>
              <a:rPr lang="en-US" dirty="0" smtClean="0">
                <a:sym typeface="Symbol"/>
              </a:rPr>
              <a:t>described</a:t>
            </a:r>
          </a:p>
          <a:p>
            <a:r>
              <a:rPr lang="en-US" dirty="0" smtClean="0">
                <a:latin typeface="Calibri" panose="020F0502020204030204" pitchFamily="34" charset="0"/>
                <a:sym typeface="Symbol"/>
              </a:rPr>
              <a:t/>
            </a:r>
            <a:br>
              <a:rPr lang="en-US" dirty="0" smtClean="0">
                <a:latin typeface="Calibri" panose="020F0502020204030204" pitchFamily="34" charset="0"/>
                <a:sym typeface="Symbol"/>
              </a:rPr>
            </a:br>
            <a:r>
              <a:rPr lang="en-US" dirty="0" smtClean="0">
                <a:latin typeface="Calibri" panose="020F0502020204030204" pitchFamily="34" charset="0"/>
                <a:sym typeface="Symbol"/>
              </a:rPr>
              <a:t/>
            </a:r>
            <a:br>
              <a:rPr lang="en-US" dirty="0" smtClean="0">
                <a:latin typeface="Calibri" panose="020F0502020204030204" pitchFamily="34" charset="0"/>
                <a:sym typeface="Symbol"/>
              </a:rPr>
            </a:br>
            <a:r>
              <a:rPr lang="en-US" dirty="0" smtClean="0">
                <a:latin typeface="Calibri" panose="020F0502020204030204" pitchFamily="34" charset="0"/>
                <a:sym typeface="Symbol"/>
              </a:rPr>
              <a:t/>
            </a:r>
            <a:br>
              <a:rPr lang="en-US" dirty="0" smtClean="0">
                <a:latin typeface="Calibri" panose="020F0502020204030204" pitchFamily="34" charset="0"/>
                <a:sym typeface="Symbol"/>
              </a:rPr>
            </a:br>
            <a:endParaRPr lang="en-US" dirty="0" smtClean="0">
              <a:latin typeface="Calibri" panose="020F0502020204030204" pitchFamily="34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Symbol"/>
            </a:endParaRPr>
          </a:p>
          <a:p>
            <a:endParaRPr lang="en-US" dirty="0">
              <a:latin typeface="Calibri" panose="020F0502020204030204" pitchFamily="34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neither linked to any measurable physical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nor </a:t>
            </a:r>
            <a:r>
              <a:rPr lang="en-US" dirty="0"/>
              <a:t>perceptual </a:t>
            </a:r>
            <a:r>
              <a:rPr lang="en-US" dirty="0" smtClean="0"/>
              <a:t>quantity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214686" y="4621404"/>
                <a:ext cx="2370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sym typeface="Symbol"/>
                            </a:rPr>
                            <m:t>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latin typeface="Cambria Math"/>
                              <a:sym typeface="Symbol"/>
                            </a:rPr>
                            <m:t>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sym typeface="Symbol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686" y="4621404"/>
                <a:ext cx="2370457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9085769" y="1813092"/>
            <a:ext cx="936104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021873" y="158958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(1,0,0)</a:t>
            </a:r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10174273" y="390132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(0,0,1)</a:t>
            </a:r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11299" y="3761024"/>
            <a:ext cx="783704" cy="3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360386" y="2677188"/>
            <a:ext cx="589479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49865" y="246116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(0.5,0,0.5)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205370" y="4189356"/>
                <a:ext cx="1000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sym typeface="Symbol"/>
                        </a:rPr>
                        <m:t></m:t>
                      </m:r>
                      <m:r>
                        <a:rPr lang="en-US" b="0" i="1" smtClean="0">
                          <a:latin typeface="Cambria Math"/>
                          <a:sym typeface="Symbol"/>
                        </a:rPr>
                        <m:t>=0.5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370" y="4189356"/>
                <a:ext cx="100059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00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2"/>
          <a:stretch/>
        </p:blipFill>
        <p:spPr bwMode="auto">
          <a:xfrm>
            <a:off x="1051046" y="3133465"/>
            <a:ext cx="4363814" cy="17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rot="16200000">
            <a:off x="35177" y="3904636"/>
            <a:ext cx="187102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/>
              <a:t>Source :https</a:t>
            </a:r>
            <a:r>
              <a:rPr lang="de-DE" sz="600" dirty="0"/>
              <a:t>://dqlin.xyz/tech/2016/12/02/03_sss/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54420" y="4886315"/>
            <a:ext cx="1342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anose="020F0502020204030204" pitchFamily="34" charset="0"/>
                <a:sym typeface="Symbol"/>
              </a:rPr>
              <a:t>Not considering LS</a:t>
            </a:r>
            <a:endParaRPr lang="de-DE" sz="1200" dirty="0"/>
          </a:p>
        </p:txBody>
      </p:sp>
      <p:sp>
        <p:nvSpPr>
          <p:cNvPr id="22" name="Rectangle 21"/>
          <p:cNvSpPr/>
          <p:nvPr/>
        </p:nvSpPr>
        <p:spPr>
          <a:xfrm>
            <a:off x="3862053" y="4872689"/>
            <a:ext cx="10746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anose="020F0502020204030204" pitchFamily="34" charset="0"/>
                <a:sym typeface="Symbol"/>
              </a:rPr>
              <a:t>considering 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13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Current 3MF “A in RGBA” definition</a:t>
            </a:r>
            <a:endParaRPr lang="de-DE" sz="2800" b="1" dirty="0">
              <a:latin typeface="Calibri" pitchFamily="34" charset="0"/>
            </a:endParaRPr>
          </a:p>
        </p:txBody>
      </p:sp>
      <p:sp>
        <p:nvSpPr>
          <p:cNvPr id="4" name="AutoShape 2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15" y="832248"/>
            <a:ext cx="4483100" cy="336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176615" y="4870848"/>
            <a:ext cx="27432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998315" y="5099448"/>
            <a:ext cx="55499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2290415" y="5480448"/>
            <a:ext cx="48006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15" y="3927696"/>
            <a:ext cx="70770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1833215" y="1746648"/>
            <a:ext cx="3429000" cy="1200329"/>
          </a:xfrm>
          <a:prstGeom prst="wedgeRectCallout">
            <a:avLst>
              <a:gd name="adj1" fmla="val -16155"/>
              <a:gd name="adj2" fmla="val 123136"/>
            </a:avLst>
          </a:prstGeom>
          <a:solidFill>
            <a:srgbClr val="179C7D"/>
          </a:solidFill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defined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for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materials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, i.e.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viewing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conditions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measurement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conditions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transformation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to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a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perceptually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uniform color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space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6744295" y="1746648"/>
            <a:ext cx="3429000" cy="923330"/>
          </a:xfrm>
          <a:prstGeom prst="wedgeRectCallout">
            <a:avLst>
              <a:gd name="adj1" fmla="val -45785"/>
              <a:gd name="adj2" fmla="val 289989"/>
            </a:avLst>
          </a:prstGeom>
          <a:solidFill>
            <a:srgbClr val="179C7D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undefined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for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materials</a:t>
            </a:r>
            <a:endParaRPr lang="de-DE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In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materials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and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properties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extension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: additive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blending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14</a:t>
            </a:fld>
            <a:endParaRPr lang="de-DE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19" y="849584"/>
            <a:ext cx="4555906" cy="324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52" y="2495721"/>
            <a:ext cx="3330675" cy="166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79110"/>
            <a:ext cx="2996844" cy="192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33444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Circular 45/0 measurement</a:t>
            </a:r>
            <a:br>
              <a:rPr lang="en-US" dirty="0"/>
            </a:br>
            <a:r>
              <a:rPr lang="en-US" dirty="0"/>
              <a:t>geometry for object colors</a:t>
            </a:r>
            <a:br>
              <a:rPr lang="en-US" dirty="0"/>
            </a:br>
            <a:r>
              <a:rPr lang="en-US" dirty="0"/>
              <a:t>defined</a:t>
            </a:r>
            <a:endParaRPr lang="de-DE" dirty="0"/>
          </a:p>
        </p:txBody>
      </p:sp>
      <p:sp>
        <p:nvSpPr>
          <p:cNvPr id="7" name="Rechteck 21"/>
          <p:cNvSpPr/>
          <p:nvPr/>
        </p:nvSpPr>
        <p:spPr>
          <a:xfrm>
            <a:off x="642910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latin typeface="Calibri" pitchFamily="34" charset="0"/>
              </a:rPr>
              <a:t>sRGB</a:t>
            </a:r>
            <a:r>
              <a:rPr lang="en-US" sz="2800" b="1" dirty="0" smtClean="0">
                <a:latin typeface="Calibri" pitchFamily="34" charset="0"/>
              </a:rPr>
              <a:t> </a:t>
            </a:r>
            <a:endParaRPr lang="de-DE" sz="2800" b="1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4156" y="1269819"/>
            <a:ext cx="3698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CIE 1931 Standard Observer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Transform into the nearly </a:t>
            </a:r>
            <a:br>
              <a:rPr lang="en-US" dirty="0" smtClean="0"/>
            </a:br>
            <a:r>
              <a:rPr lang="en-US" dirty="0" smtClean="0"/>
              <a:t>perceptually-uniform CIELAB </a:t>
            </a:r>
            <a:br>
              <a:rPr lang="en-US" dirty="0" smtClean="0"/>
            </a:br>
            <a:r>
              <a:rPr lang="en-US" dirty="0" smtClean="0"/>
              <a:t>color space exist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1854" y="4454789"/>
            <a:ext cx="2571395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Measureable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(ICC)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838930" y="4454789"/>
            <a:ext cx="3933470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Defined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Viewing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Conditions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8564156" y="4454789"/>
            <a:ext cx="3272371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Linked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perceptually</a:t>
            </a:r>
            <a:r>
              <a:rPr lang="de-DE" dirty="0" smtClean="0">
                <a:solidFill>
                  <a:schemeClr val="bg1"/>
                </a:solidFill>
              </a:rPr>
              <a:t>-uniform color </a:t>
            </a:r>
            <a:r>
              <a:rPr lang="de-DE" dirty="0" err="1" smtClean="0">
                <a:solidFill>
                  <a:schemeClr val="bg1"/>
                </a:solidFill>
              </a:rPr>
              <a:t>space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15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Light Transport and Translucency Perception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16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899592" y="5013176"/>
            <a:ext cx="3312367" cy="36933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sp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Optical Material </a:t>
            </a:r>
            <a:r>
              <a:rPr lang="en-US" sz="2800" b="1" dirty="0" smtClean="0">
                <a:latin typeface="Calibri" pitchFamily="34" charset="0"/>
              </a:rPr>
              <a:t>Properties (intrinsic)</a:t>
            </a:r>
            <a:endParaRPr lang="en-US" sz="2800" b="1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5736" y="1268760"/>
            <a:ext cx="1656184" cy="2952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7504" y="5013176"/>
                <a:ext cx="9179430" cy="1159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>
                    <a:solidFill>
                      <a:schemeClr val="bg1"/>
                    </a:solidFill>
                  </a:rPr>
                  <a:t>	</a:t>
                </a:r>
                <a:r>
                  <a:rPr lang="de-DE" dirty="0" err="1" smtClean="0">
                    <a:solidFill>
                      <a:schemeClr val="bg1"/>
                    </a:solidFill>
                  </a:rPr>
                  <a:t>Radiative</a:t>
                </a:r>
                <a:r>
                  <a:rPr lang="de-DE" dirty="0" smtClean="0">
                    <a:solidFill>
                      <a:schemeClr val="bg1"/>
                    </a:solidFill>
                  </a:rPr>
                  <a:t> Transfer </a:t>
                </a:r>
                <a:r>
                  <a:rPr lang="de-DE" dirty="0" err="1" smtClean="0">
                    <a:solidFill>
                      <a:schemeClr val="bg1"/>
                    </a:solidFill>
                  </a:rPr>
                  <a:t>Equation</a:t>
                </a:r>
                <a:r>
                  <a:rPr lang="de-DE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de-DE" sz="120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013176"/>
                <a:ext cx="9179430" cy="1159805"/>
              </a:xfrm>
              <a:prstGeom prst="rect">
                <a:avLst/>
              </a:prstGeom>
              <a:blipFill rotWithShape="1">
                <a:blip r:embed="rId2"/>
                <a:stretch>
                  <a:fillRect t="-2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1115616" y="3286933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736" y="3286933"/>
            <a:ext cx="540060" cy="2160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 rot="1437916">
            <a:off x="2542462" y="3417466"/>
            <a:ext cx="457200" cy="21602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41502" y="1159679"/>
                <a:ext cx="3614066" cy="2769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Refraction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refractive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index</a:t>
                </a:r>
                <a:r>
                  <a:rPr lang="de-DE" dirty="0" smtClean="0"/>
                  <a:t> </a:t>
                </a:r>
                <a:r>
                  <a:rPr lang="de-DE" dirty="0" smtClean="0">
                    <a:sym typeface="Symbol"/>
                  </a:rPr>
                  <a:t></a:t>
                </a:r>
                <a14:m>
                  <m:oMath xmlns:m="http://schemas.openxmlformats.org/officeDocument/2006/math">
                    <m:r>
                      <a:rPr lang="en-US" b="1" i="1" baseline="-2500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baseline="-25000" dirty="0" smtClean="0"/>
              </a:p>
              <a:p>
                <a:pPr lvl="1"/>
                <a:endParaRPr lang="de-DE" baseline="-25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Scattering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phase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scattering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Absorption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absorption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502" y="1159679"/>
                <a:ext cx="3614066" cy="2769989"/>
              </a:xfrm>
              <a:prstGeom prst="rect">
                <a:avLst/>
              </a:prstGeom>
              <a:blipFill rotWithShape="1">
                <a:blip r:embed="rId3"/>
                <a:stretch>
                  <a:fillRect l="-1180" t="-8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655676" y="1290588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air</a:t>
            </a:r>
            <a:r>
              <a:rPr lang="de-DE" dirty="0" smtClean="0"/>
              <a:t>        material </a:t>
            </a:r>
            <a:endParaRPr lang="de-DE" dirty="0"/>
          </a:p>
        </p:txBody>
      </p:sp>
      <p:sp>
        <p:nvSpPr>
          <p:cNvPr id="12" name="Rectangle 11"/>
          <p:cNvSpPr/>
          <p:nvPr/>
        </p:nvSpPr>
        <p:spPr>
          <a:xfrm>
            <a:off x="207869" y="306896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photon</a:t>
            </a:r>
            <a:endParaRPr lang="de-DE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35796" y="3501008"/>
            <a:ext cx="540060" cy="1080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115616" y="32620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/>
          <p:cNvSpPr/>
          <p:nvPr/>
        </p:nvSpPr>
        <p:spPr>
          <a:xfrm>
            <a:off x="2172876" y="32536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/>
          <p:cNvSpPr/>
          <p:nvPr/>
        </p:nvSpPr>
        <p:spPr>
          <a:xfrm>
            <a:off x="2712936" y="34800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/>
        </p:nvSpPr>
        <p:spPr>
          <a:xfrm>
            <a:off x="3275856" y="35861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195736" y="3503329"/>
            <a:ext cx="517200" cy="3577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173830" y="38419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87624" y="3864857"/>
            <a:ext cx="986206" cy="152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41905" y="39887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05847" y="4005064"/>
                <a:ext cx="2474908" cy="527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 smtClean="0"/>
                  <a:t>Mean </a:t>
                </a:r>
                <a:r>
                  <a:rPr lang="de-DE" dirty="0" err="1" smtClean="0"/>
                  <a:t>free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path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dirty="0"/>
                          <m:t> </m:t>
                        </m:r>
                      </m:den>
                    </m:f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847" y="4005064"/>
                <a:ext cx="2474908" cy="527132"/>
              </a:xfrm>
              <a:prstGeom prst="rect">
                <a:avLst/>
              </a:prstGeom>
              <a:blipFill rotWithShape="1">
                <a:blip r:embed="rId4"/>
                <a:stretch>
                  <a:fillRect l="-2217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Optical Material </a:t>
            </a:r>
            <a:r>
              <a:rPr lang="en-US" sz="2800" b="1" dirty="0" smtClean="0">
                <a:latin typeface="Calibri" pitchFamily="34" charset="0"/>
              </a:rPr>
              <a:t>Properties (phenomenological)</a:t>
            </a:r>
            <a:endParaRPr lang="en-US" sz="2800" b="1" dirty="0">
              <a:latin typeface="Calibri" pitchFamily="34" charset="0"/>
            </a:endParaRPr>
          </a:p>
        </p:txBody>
      </p:sp>
      <p:sp>
        <p:nvSpPr>
          <p:cNvPr id="5" name="Torte 38"/>
          <p:cNvSpPr/>
          <p:nvPr/>
        </p:nvSpPr>
        <p:spPr>
          <a:xfrm>
            <a:off x="1785918" y="1912274"/>
            <a:ext cx="4429156" cy="4071941"/>
          </a:xfrm>
          <a:prstGeom prst="pie">
            <a:avLst>
              <a:gd name="adj1" fmla="val 10800000"/>
              <a:gd name="adj2" fmla="val 215776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39"/>
          <p:cNvSpPr/>
          <p:nvPr/>
        </p:nvSpPr>
        <p:spPr>
          <a:xfrm>
            <a:off x="1785918" y="3223228"/>
            <a:ext cx="4429156" cy="101798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40"/>
          <p:cNvCxnSpPr/>
          <p:nvPr/>
        </p:nvCxnSpPr>
        <p:spPr>
          <a:xfrm rot="16200000" flipV="1">
            <a:off x="2982513" y="2714233"/>
            <a:ext cx="203597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45"/>
          <p:cNvCxnSpPr/>
          <p:nvPr/>
        </p:nvCxnSpPr>
        <p:spPr>
          <a:xfrm rot="10800000">
            <a:off x="6072198" y="3839388"/>
            <a:ext cx="5715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46"/>
          <p:cNvSpPr/>
          <p:nvPr/>
        </p:nvSpPr>
        <p:spPr>
          <a:xfrm>
            <a:off x="6648464" y="3667937"/>
            <a:ext cx="98847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Calibri" pitchFamily="34" charset="0"/>
              </a:rPr>
              <a:t>Material</a:t>
            </a:r>
          </a:p>
        </p:txBody>
      </p:sp>
      <p:cxnSp>
        <p:nvCxnSpPr>
          <p:cNvPr id="10" name="Gerade Verbindung 49"/>
          <p:cNvCxnSpPr/>
          <p:nvPr/>
        </p:nvCxnSpPr>
        <p:spPr bwMode="auto">
          <a:xfrm rot="5400000">
            <a:off x="3321835" y="3589355"/>
            <a:ext cx="1285884" cy="500066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Gerade Verbindung 50"/>
          <p:cNvCxnSpPr/>
          <p:nvPr/>
        </p:nvCxnSpPr>
        <p:spPr bwMode="auto">
          <a:xfrm rot="10800000">
            <a:off x="1500166" y="3767950"/>
            <a:ext cx="4705384" cy="1588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2431725" y="2458962"/>
            <a:ext cx="1572104" cy="1278971"/>
            <a:chOff x="2431725" y="3334458"/>
            <a:chExt cx="1572104" cy="1278971"/>
          </a:xfrm>
        </p:grpSpPr>
        <p:cxnSp>
          <p:nvCxnSpPr>
            <p:cNvPr id="13" name="Gerade Verbindung 42"/>
            <p:cNvCxnSpPr/>
            <p:nvPr/>
          </p:nvCxnSpPr>
          <p:spPr>
            <a:xfrm>
              <a:off x="2494583" y="3759396"/>
              <a:ext cx="1509246" cy="85403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725" y="3334458"/>
              <a:ext cx="1217295" cy="255270"/>
            </a:xfrm>
            <a:prstGeom prst="rect">
              <a:avLst/>
            </a:prstGeom>
          </p:spPr>
        </p:pic>
      </p:grpSp>
      <p:grpSp>
        <p:nvGrpSpPr>
          <p:cNvPr id="15" name="Gruppieren 120"/>
          <p:cNvGrpSpPr/>
          <p:nvPr/>
        </p:nvGrpSpPr>
        <p:grpSpPr>
          <a:xfrm>
            <a:off x="4003339" y="3645451"/>
            <a:ext cx="839184" cy="287568"/>
            <a:chOff x="4003339" y="4520947"/>
            <a:chExt cx="839184" cy="287568"/>
          </a:xfrm>
        </p:grpSpPr>
        <p:sp>
          <p:nvSpPr>
            <p:cNvPr id="16" name="Freihandform 43"/>
            <p:cNvSpPr/>
            <p:nvPr/>
          </p:nvSpPr>
          <p:spPr>
            <a:xfrm rot="532806">
              <a:off x="4003339" y="4520947"/>
              <a:ext cx="614431" cy="287568"/>
            </a:xfrm>
            <a:custGeom>
              <a:avLst/>
              <a:gdLst>
                <a:gd name="connsiteX0" fmla="*/ 219075 w 219075"/>
                <a:gd name="connsiteY0" fmla="*/ 0 h 57150"/>
                <a:gd name="connsiteX1" fmla="*/ 200025 w 219075"/>
                <a:gd name="connsiteY1" fmla="*/ 28575 h 57150"/>
                <a:gd name="connsiteX2" fmla="*/ 142875 w 219075"/>
                <a:gd name="connsiteY2" fmla="*/ 47625 h 57150"/>
                <a:gd name="connsiteX3" fmla="*/ 114300 w 219075"/>
                <a:gd name="connsiteY3" fmla="*/ 38100 h 57150"/>
                <a:gd name="connsiteX4" fmla="*/ 57150 w 219075"/>
                <a:gd name="connsiteY4" fmla="*/ 57150 h 57150"/>
                <a:gd name="connsiteX5" fmla="*/ 28575 w 219075"/>
                <a:gd name="connsiteY5" fmla="*/ 38100 h 57150"/>
                <a:gd name="connsiteX6" fmla="*/ 0 w 219075"/>
                <a:gd name="connsiteY6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9075" y="0"/>
                  </a:moveTo>
                  <a:cubicBezTo>
                    <a:pt x="212725" y="9525"/>
                    <a:pt x="209733" y="22508"/>
                    <a:pt x="200025" y="28575"/>
                  </a:cubicBezTo>
                  <a:cubicBezTo>
                    <a:pt x="182997" y="39218"/>
                    <a:pt x="142875" y="47625"/>
                    <a:pt x="142875" y="47625"/>
                  </a:cubicBezTo>
                  <a:cubicBezTo>
                    <a:pt x="133350" y="44450"/>
                    <a:pt x="124279" y="36991"/>
                    <a:pt x="114300" y="38100"/>
                  </a:cubicBezTo>
                  <a:cubicBezTo>
                    <a:pt x="94342" y="40318"/>
                    <a:pt x="57150" y="57150"/>
                    <a:pt x="57150" y="57150"/>
                  </a:cubicBezTo>
                  <a:cubicBezTo>
                    <a:pt x="47625" y="50800"/>
                    <a:pt x="38814" y="43220"/>
                    <a:pt x="28575" y="38100"/>
                  </a:cubicBezTo>
                  <a:cubicBezTo>
                    <a:pt x="19595" y="33610"/>
                    <a:pt x="0" y="28575"/>
                    <a:pt x="0" y="28575"/>
                  </a:cubicBez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uppieren 115"/>
            <p:cNvGrpSpPr/>
            <p:nvPr/>
          </p:nvGrpSpPr>
          <p:grpSpPr>
            <a:xfrm>
              <a:off x="4404617" y="4526795"/>
              <a:ext cx="437906" cy="146805"/>
              <a:chOff x="6286512" y="3429000"/>
              <a:chExt cx="437906" cy="146805"/>
            </a:xfrm>
          </p:grpSpPr>
          <p:cxnSp>
            <p:nvCxnSpPr>
              <p:cNvPr id="18" name="Gerade Verbindung 105"/>
              <p:cNvCxnSpPr/>
              <p:nvPr/>
            </p:nvCxnSpPr>
            <p:spPr bwMode="auto">
              <a:xfrm rot="10800000" flipV="1">
                <a:off x="6286512" y="3500438"/>
                <a:ext cx="214314" cy="71438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Gerade Verbindung 111"/>
              <p:cNvCxnSpPr/>
              <p:nvPr/>
            </p:nvCxnSpPr>
            <p:spPr bwMode="auto">
              <a:xfrm rot="10800000">
                <a:off x="6286512" y="3429000"/>
                <a:ext cx="214314" cy="71438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Gerade Verbindung 113"/>
              <p:cNvCxnSpPr/>
              <p:nvPr/>
            </p:nvCxnSpPr>
            <p:spPr bwMode="auto">
              <a:xfrm rot="10800000">
                <a:off x="6507145" y="3504367"/>
                <a:ext cx="214314" cy="71438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Gerade Verbindung 114"/>
              <p:cNvCxnSpPr/>
              <p:nvPr/>
            </p:nvCxnSpPr>
            <p:spPr bwMode="auto">
              <a:xfrm rot="10800000" flipV="1">
                <a:off x="6510104" y="3430386"/>
                <a:ext cx="214314" cy="71438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2" name="Gruppieren 133"/>
          <p:cNvGrpSpPr/>
          <p:nvPr/>
        </p:nvGrpSpPr>
        <p:grpSpPr>
          <a:xfrm>
            <a:off x="2143107" y="2839255"/>
            <a:ext cx="2104378" cy="1244164"/>
            <a:chOff x="2143107" y="3714751"/>
            <a:chExt cx="2104378" cy="1244164"/>
          </a:xfrm>
        </p:grpSpPr>
        <p:grpSp>
          <p:nvGrpSpPr>
            <p:cNvPr id="23" name="Gruppieren 122"/>
            <p:cNvGrpSpPr/>
            <p:nvPr/>
          </p:nvGrpSpPr>
          <p:grpSpPr>
            <a:xfrm>
              <a:off x="3214678" y="3886404"/>
              <a:ext cx="1032807" cy="921907"/>
              <a:chOff x="3214678" y="3886404"/>
              <a:chExt cx="1032807" cy="921907"/>
            </a:xfrm>
          </p:grpSpPr>
          <p:cxnSp>
            <p:nvCxnSpPr>
              <p:cNvPr id="31" name="Gerade Verbindung 85"/>
              <p:cNvCxnSpPr/>
              <p:nvPr/>
            </p:nvCxnSpPr>
            <p:spPr>
              <a:xfrm>
                <a:off x="3357554" y="4500570"/>
                <a:ext cx="631479" cy="12173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87"/>
              <p:cNvCxnSpPr/>
              <p:nvPr/>
            </p:nvCxnSpPr>
            <p:spPr>
              <a:xfrm rot="5400000" flipH="1" flipV="1">
                <a:off x="3258739" y="4385072"/>
                <a:ext cx="197631" cy="15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Bogen 89"/>
              <p:cNvSpPr/>
              <p:nvPr/>
            </p:nvSpPr>
            <p:spPr bwMode="auto">
              <a:xfrm>
                <a:off x="3214678" y="4500570"/>
                <a:ext cx="285752" cy="307741"/>
              </a:xfrm>
              <a:prstGeom prst="arc">
                <a:avLst>
                  <a:gd name="adj1" fmla="val 11217461"/>
                  <a:gd name="adj2" fmla="val 15843978"/>
                </a:avLst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triangl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4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sym typeface="Helvetica" charset="0"/>
                </a:endParaRPr>
              </a:p>
            </p:txBody>
          </p:sp>
          <p:sp>
            <p:nvSpPr>
              <p:cNvPr id="34" name="Bogen 90"/>
              <p:cNvSpPr/>
              <p:nvPr/>
            </p:nvSpPr>
            <p:spPr bwMode="auto">
              <a:xfrm rot="20069417">
                <a:off x="3306047" y="3886404"/>
                <a:ext cx="941438" cy="637423"/>
              </a:xfrm>
              <a:prstGeom prst="arc">
                <a:avLst>
                  <a:gd name="adj1" fmla="val 12095181"/>
                  <a:gd name="adj2" fmla="val 19854132"/>
                </a:avLst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triangl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4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sym typeface="Helvetica" charset="0"/>
                </a:endParaRPr>
              </a:p>
            </p:txBody>
          </p:sp>
        </p:grpSp>
        <p:grpSp>
          <p:nvGrpSpPr>
            <p:cNvPr id="24" name="Gruppieren 132"/>
            <p:cNvGrpSpPr/>
            <p:nvPr/>
          </p:nvGrpSpPr>
          <p:grpSpPr>
            <a:xfrm>
              <a:off x="2143107" y="3714751"/>
              <a:ext cx="1785954" cy="1244164"/>
              <a:chOff x="2143107" y="3714751"/>
              <a:chExt cx="1785954" cy="1244164"/>
            </a:xfrm>
          </p:grpSpPr>
          <p:cxnSp>
            <p:nvCxnSpPr>
              <p:cNvPr id="25" name="Gerade Verbindung mit Pfeil 98"/>
              <p:cNvCxnSpPr/>
              <p:nvPr/>
            </p:nvCxnSpPr>
            <p:spPr>
              <a:xfrm rot="10800000" flipV="1">
                <a:off x="3705102" y="4643445"/>
                <a:ext cx="223959" cy="1957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uppieren 128"/>
              <p:cNvGrpSpPr/>
              <p:nvPr/>
            </p:nvGrpSpPr>
            <p:grpSpPr>
              <a:xfrm>
                <a:off x="2143107" y="3714751"/>
                <a:ext cx="1548770" cy="1244164"/>
                <a:chOff x="2143107" y="3714751"/>
                <a:chExt cx="1548770" cy="1244164"/>
              </a:xfrm>
            </p:grpSpPr>
            <p:pic>
              <p:nvPicPr>
                <p:cNvPr id="27" name="Grafik 92" descr="addin_tmp.png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500430" y="3714751"/>
                  <a:ext cx="148590" cy="172593"/>
                </a:xfrm>
                <a:prstGeom prst="rect">
                  <a:avLst/>
                </a:prstGeom>
              </p:spPr>
            </p:pic>
            <p:pic>
              <p:nvPicPr>
                <p:cNvPr id="28" name="Grafik 94" descr="addin_tmp.png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085046" y="4397269"/>
                  <a:ext cx="152019" cy="172593"/>
                </a:xfrm>
                <a:prstGeom prst="rect">
                  <a:avLst/>
                </a:prstGeom>
              </p:spPr>
            </p:pic>
            <p:pic>
              <p:nvPicPr>
                <p:cNvPr id="29" name="Grafik 99" descr="addin_tmp.png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857487" y="4786322"/>
                  <a:ext cx="834390" cy="172593"/>
                </a:xfrm>
                <a:prstGeom prst="rect">
                  <a:avLst/>
                </a:prstGeom>
              </p:spPr>
            </p:pic>
            <p:pic>
              <p:nvPicPr>
                <p:cNvPr id="30" name="Grafik 127" descr="addin_tmp.png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143107" y="4357694"/>
                  <a:ext cx="870966" cy="1725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oup 34"/>
          <p:cNvGrpSpPr/>
          <p:nvPr/>
        </p:nvGrpSpPr>
        <p:grpSpPr>
          <a:xfrm>
            <a:off x="4411310" y="2101068"/>
            <a:ext cx="4519308" cy="1910913"/>
            <a:chOff x="4411310" y="2317092"/>
            <a:chExt cx="4519308" cy="1910913"/>
          </a:xfrm>
        </p:grpSpPr>
        <p:cxnSp>
          <p:nvCxnSpPr>
            <p:cNvPr id="36" name="Gerade Verbindung 41"/>
            <p:cNvCxnSpPr/>
            <p:nvPr/>
          </p:nvCxnSpPr>
          <p:spPr>
            <a:xfrm rot="5400000" flipH="1" flipV="1">
              <a:off x="4207675" y="3003843"/>
              <a:ext cx="1357306" cy="531501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pieren 119"/>
            <p:cNvGrpSpPr/>
            <p:nvPr/>
          </p:nvGrpSpPr>
          <p:grpSpPr>
            <a:xfrm>
              <a:off x="4411310" y="2912404"/>
              <a:ext cx="1443139" cy="1315601"/>
              <a:chOff x="4411310" y="3571876"/>
              <a:chExt cx="1443139" cy="1315601"/>
            </a:xfrm>
          </p:grpSpPr>
          <p:grpSp>
            <p:nvGrpSpPr>
              <p:cNvPr id="40" name="Gruppieren 117"/>
              <p:cNvGrpSpPr/>
              <p:nvPr/>
            </p:nvGrpSpPr>
            <p:grpSpPr>
              <a:xfrm>
                <a:off x="4474158" y="3694112"/>
                <a:ext cx="647117" cy="1092210"/>
                <a:chOff x="4474158" y="3694112"/>
                <a:chExt cx="647117" cy="1092210"/>
              </a:xfrm>
            </p:grpSpPr>
            <p:sp>
              <p:nvSpPr>
                <p:cNvPr id="48" name="Bogen 47"/>
                <p:cNvSpPr/>
                <p:nvPr/>
              </p:nvSpPr>
              <p:spPr bwMode="auto">
                <a:xfrm>
                  <a:off x="4474158" y="4478581"/>
                  <a:ext cx="647117" cy="307741"/>
                </a:xfrm>
                <a:prstGeom prst="arc">
                  <a:avLst>
                    <a:gd name="adj1" fmla="val 10485988"/>
                    <a:gd name="adj2" fmla="val 16522282"/>
                  </a:avLst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  <a:round/>
                  <a:headEnd type="triangle" w="sm" len="sm"/>
                  <a:tailEnd type="triangl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4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sym typeface="Helvetica" charset="0"/>
                  </a:endParaRPr>
                </a:p>
              </p:txBody>
            </p:sp>
            <p:cxnSp>
              <p:nvCxnSpPr>
                <p:cNvPr id="49" name="Gerade Verbindung 53"/>
                <p:cNvCxnSpPr/>
                <p:nvPr/>
              </p:nvCxnSpPr>
              <p:spPr>
                <a:xfrm rot="5400000" flipH="1" flipV="1">
                  <a:off x="4184372" y="4168151"/>
                  <a:ext cx="885564" cy="158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 Verbindung 56"/>
                <p:cNvCxnSpPr/>
                <p:nvPr/>
              </p:nvCxnSpPr>
              <p:spPr>
                <a:xfrm rot="16200000" flipV="1">
                  <a:off x="4639873" y="4316042"/>
                  <a:ext cx="34050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 Verbindung 59"/>
                <p:cNvCxnSpPr/>
                <p:nvPr/>
              </p:nvCxnSpPr>
              <p:spPr>
                <a:xfrm rot="5400000" flipH="1" flipV="1">
                  <a:off x="4657635" y="4480070"/>
                  <a:ext cx="153852" cy="15095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Bogen 62"/>
                <p:cNvSpPr/>
                <p:nvPr/>
              </p:nvSpPr>
              <p:spPr bwMode="auto">
                <a:xfrm rot="18653314">
                  <a:off x="4484628" y="3890521"/>
                  <a:ext cx="647117" cy="254299"/>
                </a:xfrm>
                <a:prstGeom prst="arc">
                  <a:avLst>
                    <a:gd name="adj1" fmla="val 13019240"/>
                    <a:gd name="adj2" fmla="val 20898388"/>
                  </a:avLst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  <a:round/>
                  <a:headEnd type="triangle" w="sm" len="sm"/>
                  <a:tailEnd type="triangl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4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sym typeface="Helvetica" charset="0"/>
                  </a:endParaRPr>
                </a:p>
              </p:txBody>
            </p:sp>
          </p:grpSp>
          <p:grpSp>
            <p:nvGrpSpPr>
              <p:cNvPr id="41" name="Gruppieren 118"/>
              <p:cNvGrpSpPr/>
              <p:nvPr/>
            </p:nvGrpSpPr>
            <p:grpSpPr>
              <a:xfrm>
                <a:off x="4411310" y="3571876"/>
                <a:ext cx="1443139" cy="1315601"/>
                <a:chOff x="4411310" y="3571876"/>
                <a:chExt cx="1443139" cy="1315601"/>
              </a:xfrm>
            </p:grpSpPr>
            <p:pic>
              <p:nvPicPr>
                <p:cNvPr id="42" name="Grafik 72" descr="addin_tmp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4714876" y="3571876"/>
                  <a:ext cx="148590" cy="172593"/>
                </a:xfrm>
                <a:prstGeom prst="rect">
                  <a:avLst/>
                </a:prstGeom>
              </p:spPr>
            </p:pic>
            <p:pic>
              <p:nvPicPr>
                <p:cNvPr id="43" name="Grafik 70" descr="addin_tmp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4411310" y="4333943"/>
                  <a:ext cx="152019" cy="172593"/>
                </a:xfrm>
                <a:prstGeom prst="rect">
                  <a:avLst/>
                </a:prstGeom>
              </p:spPr>
            </p:pic>
            <p:pic>
              <p:nvPicPr>
                <p:cNvPr id="45" name="Grafik 75" descr="addin_tmp.pn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000628" y="4357694"/>
                  <a:ext cx="853821" cy="172593"/>
                </a:xfrm>
                <a:prstGeom prst="rect">
                  <a:avLst/>
                </a:prstGeom>
              </p:spPr>
            </p:pic>
            <p:pic>
              <p:nvPicPr>
                <p:cNvPr id="46" name="Grafik 80" descr="addin_tmp.pn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4857752" y="4714884"/>
                  <a:ext cx="817245" cy="172593"/>
                </a:xfrm>
                <a:prstGeom prst="rect">
                  <a:avLst/>
                </a:prstGeom>
              </p:spPr>
            </p:pic>
            <p:cxnSp>
              <p:nvCxnSpPr>
                <p:cNvPr id="47" name="Gerade Verbindung mit Pfeil 82"/>
                <p:cNvCxnSpPr/>
                <p:nvPr/>
              </p:nvCxnSpPr>
              <p:spPr>
                <a:xfrm rot="10800000">
                  <a:off x="4628468" y="4599337"/>
                  <a:ext cx="216665" cy="20423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" name="Picture 3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42" y="2340900"/>
              <a:ext cx="1148715" cy="25527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53" y="2317092"/>
              <a:ext cx="2501265" cy="28765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6432543" y="4768083"/>
            <a:ext cx="2711489" cy="491312"/>
            <a:chOff x="6432543" y="4984107"/>
            <a:chExt cx="2711489" cy="491312"/>
          </a:xfrm>
        </p:grpSpPr>
        <p:grpSp>
          <p:nvGrpSpPr>
            <p:cNvPr id="54" name="Group 53"/>
            <p:cNvGrpSpPr/>
            <p:nvPr/>
          </p:nvGrpSpPr>
          <p:grpSpPr>
            <a:xfrm>
              <a:off x="6432543" y="4984107"/>
              <a:ext cx="2711489" cy="276999"/>
              <a:chOff x="6432543" y="5643579"/>
              <a:chExt cx="2711489" cy="276999"/>
            </a:xfrm>
          </p:grpSpPr>
          <p:pic>
            <p:nvPicPr>
              <p:cNvPr id="58" name="Picture 5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543" y="5728063"/>
                <a:ext cx="110871" cy="104013"/>
              </a:xfrm>
              <a:prstGeom prst="rect">
                <a:avLst/>
              </a:prstGeom>
            </p:spPr>
          </p:pic>
          <p:sp>
            <p:nvSpPr>
              <p:cNvPr id="59" name="Rechteck 155"/>
              <p:cNvSpPr/>
              <p:nvPr/>
            </p:nvSpPr>
            <p:spPr>
              <a:xfrm>
                <a:off x="6572296" y="5643579"/>
                <a:ext cx="2571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66700" indent="-266700">
                  <a:buFont typeface="Symbol" pitchFamily="18" charset="2"/>
                  <a:buChar char="-"/>
                </a:pPr>
                <a:r>
                  <a:rPr lang="en-US" sz="1200" i="1" dirty="0" smtClean="0">
                    <a:latin typeface="Calibri" pitchFamily="34" charset="0"/>
                  </a:rPr>
                  <a:t>Irradiance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432543" y="5198420"/>
              <a:ext cx="2711457" cy="276999"/>
              <a:chOff x="6432543" y="5857892"/>
              <a:chExt cx="2711457" cy="276999"/>
            </a:xfrm>
          </p:grpSpPr>
          <p:sp>
            <p:nvSpPr>
              <p:cNvPr id="56" name="Rechteck 164"/>
              <p:cNvSpPr/>
              <p:nvPr/>
            </p:nvSpPr>
            <p:spPr>
              <a:xfrm>
                <a:off x="6572264" y="5857892"/>
                <a:ext cx="2571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66700" indent="-266700">
                  <a:buFont typeface="Symbol" pitchFamily="18" charset="2"/>
                  <a:buChar char="-"/>
                </a:pPr>
                <a:r>
                  <a:rPr lang="de-DE" sz="1200" i="1" dirty="0" err="1">
                    <a:latin typeface="Calibri" pitchFamily="34" charset="0"/>
                  </a:rPr>
                  <a:t>Radiance</a:t>
                </a:r>
                <a:endParaRPr lang="en-US" sz="1200" i="1" dirty="0" smtClean="0">
                  <a:latin typeface="Calibri" pitchFamily="34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543" y="5941820"/>
                <a:ext cx="92583" cy="104013"/>
              </a:xfrm>
              <a:prstGeom prst="rect">
                <a:avLst/>
              </a:prstGeom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6429388" y="5196710"/>
            <a:ext cx="2714612" cy="276999"/>
            <a:chOff x="6429388" y="6072206"/>
            <a:chExt cx="2714612" cy="276999"/>
          </a:xfrm>
        </p:grpSpPr>
        <p:sp>
          <p:nvSpPr>
            <p:cNvPr id="61" name="Rechteck 171"/>
            <p:cNvSpPr/>
            <p:nvPr/>
          </p:nvSpPr>
          <p:spPr>
            <a:xfrm>
              <a:off x="6572264" y="6072206"/>
              <a:ext cx="2571736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66700" indent="-266700">
                <a:buFont typeface="Symbol" pitchFamily="18" charset="2"/>
                <a:buChar char="-"/>
              </a:pPr>
              <a:r>
                <a:rPr lang="de-DE" sz="1200" i="1" dirty="0">
                  <a:latin typeface="Calibri" pitchFamily="34" charset="0"/>
                </a:rPr>
                <a:t>BSSRDF</a:t>
              </a:r>
              <a:endParaRPr lang="en-US" sz="1200" i="1" dirty="0" smtClean="0">
                <a:latin typeface="Calibri" pitchFamily="34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88" y="6143644"/>
              <a:ext cx="91440" cy="110871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7" y="4910958"/>
            <a:ext cx="3312795" cy="600075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42844" y="1124744"/>
            <a:ext cx="6446520" cy="2615040"/>
            <a:chOff x="142844" y="2000240"/>
            <a:chExt cx="6446520" cy="2615040"/>
          </a:xfrm>
        </p:grpSpPr>
        <p:pic>
          <p:nvPicPr>
            <p:cNvPr id="65" name="Picture 6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4" y="2000240"/>
              <a:ext cx="6446520" cy="577215"/>
            </a:xfrm>
            <a:prstGeom prst="rect">
              <a:avLst/>
            </a:prstGeom>
          </p:spPr>
        </p:pic>
        <p:cxnSp>
          <p:nvCxnSpPr>
            <p:cNvPr id="66" name="Gerade Verbindung 192"/>
            <p:cNvCxnSpPr/>
            <p:nvPr/>
          </p:nvCxnSpPr>
          <p:spPr>
            <a:xfrm>
              <a:off x="202424" y="2436073"/>
              <a:ext cx="3802468" cy="2179207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467544" y="5614883"/>
            <a:ext cx="8208911" cy="36933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Bidirectional</a:t>
            </a:r>
            <a:r>
              <a:rPr lang="de-DE" dirty="0">
                <a:solidFill>
                  <a:schemeClr val="bg1"/>
                </a:solidFill>
              </a:rPr>
              <a:t> Surface </a:t>
            </a:r>
            <a:r>
              <a:rPr lang="de-DE" dirty="0" err="1">
                <a:solidFill>
                  <a:schemeClr val="bg1"/>
                </a:solidFill>
              </a:rPr>
              <a:t>Scattering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Reflectance</a:t>
            </a:r>
            <a:r>
              <a:rPr lang="de-DE" dirty="0">
                <a:solidFill>
                  <a:schemeClr val="bg1"/>
                </a:solidFill>
              </a:rPr>
              <a:t> Distribution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(BSSRDF)</a:t>
            </a:r>
          </a:p>
        </p:txBody>
      </p:sp>
    </p:spTree>
    <p:extLst>
      <p:ext uri="{BB962C8B-B14F-4D97-AF65-F5344CB8AC3E}">
        <p14:creationId xmlns:p14="http://schemas.microsoft.com/office/powerpoint/2010/main" val="11570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orte 38"/>
          <p:cNvSpPr/>
          <p:nvPr/>
        </p:nvSpPr>
        <p:spPr>
          <a:xfrm>
            <a:off x="4193766" y="3173483"/>
            <a:ext cx="4429156" cy="4071941"/>
          </a:xfrm>
          <a:prstGeom prst="pie">
            <a:avLst>
              <a:gd name="adj1" fmla="val 10800000"/>
              <a:gd name="adj2" fmla="val 215776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18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Perceptual Attributes</a:t>
            </a:r>
            <a:endParaRPr lang="en-US" sz="2800" b="1" dirty="0">
              <a:latin typeface="Calibri" pitchFamily="34" charset="0"/>
            </a:endParaRPr>
          </a:p>
        </p:txBody>
      </p:sp>
      <p:sp>
        <p:nvSpPr>
          <p:cNvPr id="4" name="Ellipse 39"/>
          <p:cNvSpPr/>
          <p:nvPr/>
        </p:nvSpPr>
        <p:spPr>
          <a:xfrm>
            <a:off x="4192534" y="4700461"/>
            <a:ext cx="4429156" cy="101798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5" name="Gerade Verbindung 40"/>
          <p:cNvCxnSpPr/>
          <p:nvPr/>
        </p:nvCxnSpPr>
        <p:spPr>
          <a:xfrm rot="16200000" flipV="1">
            <a:off x="5389129" y="4191466"/>
            <a:ext cx="203597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49"/>
          <p:cNvCxnSpPr/>
          <p:nvPr/>
        </p:nvCxnSpPr>
        <p:spPr bwMode="auto">
          <a:xfrm rot="5400000">
            <a:off x="5728451" y="5066588"/>
            <a:ext cx="1285884" cy="500066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Gerade Verbindung 50"/>
          <p:cNvCxnSpPr/>
          <p:nvPr/>
        </p:nvCxnSpPr>
        <p:spPr bwMode="auto">
          <a:xfrm rot="10800000">
            <a:off x="3906782" y="5245183"/>
            <a:ext cx="4705384" cy="1588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Gerade Verbindung 192"/>
          <p:cNvCxnSpPr/>
          <p:nvPr/>
        </p:nvCxnSpPr>
        <p:spPr>
          <a:xfrm>
            <a:off x="3906781" y="3789040"/>
            <a:ext cx="2504727" cy="1427977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1" descr="MCj0432589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7141" y="3013320"/>
            <a:ext cx="846616" cy="8466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pSp>
        <p:nvGrpSpPr>
          <p:cNvPr id="10" name="Gruppieren 2"/>
          <p:cNvGrpSpPr/>
          <p:nvPr/>
        </p:nvGrpSpPr>
        <p:grpSpPr>
          <a:xfrm>
            <a:off x="1317617" y="1216913"/>
            <a:ext cx="2733181" cy="3007706"/>
            <a:chOff x="326652" y="1864985"/>
            <a:chExt cx="2733181" cy="300770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326652" y="3821555"/>
              <a:ext cx="2586324" cy="1051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  <a:softEdge rad="12700"/>
            </a:effectLst>
          </p:spPr>
        </p:pic>
        <p:sp>
          <p:nvSpPr>
            <p:cNvPr id="12" name="Wolkenförmige Legende 65"/>
            <p:cNvSpPr/>
            <p:nvPr/>
          </p:nvSpPr>
          <p:spPr>
            <a:xfrm>
              <a:off x="656055" y="1864985"/>
              <a:ext cx="2403778" cy="1452384"/>
            </a:xfrm>
            <a:prstGeom prst="cloudCallout">
              <a:avLst>
                <a:gd name="adj1" fmla="val -35402"/>
                <a:gd name="adj2" fmla="val 901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latin typeface="Calibri" panose="020F0502020204030204" pitchFamily="34" charset="0"/>
                </a:rPr>
                <a:t>Color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 smtClean="0">
                  <a:latin typeface="Calibri" panose="020F0502020204030204" pitchFamily="34" charset="0"/>
                </a:rPr>
                <a:t>Texture</a:t>
              </a:r>
              <a:endParaRPr lang="de-DE" sz="1400" dirty="0" smtClean="0">
                <a:latin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 smtClean="0">
                  <a:latin typeface="Calibri" panose="020F0502020204030204" pitchFamily="34" charset="0"/>
                </a:rPr>
                <a:t>Gloss</a:t>
              </a:r>
              <a:endParaRPr lang="de-DE" sz="1400" dirty="0" smtClean="0">
                <a:latin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 smtClean="0">
                  <a:latin typeface="Calibri" panose="020F0502020204030204" pitchFamily="34" charset="0"/>
                </a:rPr>
                <a:t>Translucency</a:t>
              </a:r>
              <a:endParaRPr lang="de-DE" sz="1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Rechteck 71"/>
          <p:cNvSpPr/>
          <p:nvPr/>
        </p:nvSpPr>
        <p:spPr>
          <a:xfrm>
            <a:off x="5102772" y="4133696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Calibri" pitchFamily="34" charset="0"/>
              </a:rPr>
              <a:t>Stimulus</a:t>
            </a: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7639770" y="2330174"/>
            <a:ext cx="1967034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Viewing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Conditions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418618" y="5395280"/>
            <a:ext cx="1967034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Material</a:t>
            </a: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591758" y="4293625"/>
            <a:ext cx="1967034" cy="646331"/>
          </a:xfrm>
          <a:prstGeom prst="rect">
            <a:avLst/>
          </a:prstGeom>
          <a:solidFill>
            <a:srgbClr val="179C7D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Human Visual System</a:t>
            </a:r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19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72704" y="3743466"/>
            <a:ext cx="4122516" cy="470200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894" y="1086592"/>
            <a:ext cx="4122516" cy="470200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Reproducing Physical Quantities?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46558" y="928711"/>
            <a:ext cx="4983165" cy="3762035"/>
            <a:chOff x="135244" y="1196753"/>
            <a:chExt cx="4983165" cy="4287968"/>
          </a:xfrm>
        </p:grpSpPr>
        <p:sp>
          <p:nvSpPr>
            <p:cNvPr id="7" name="Torte 38"/>
            <p:cNvSpPr/>
            <p:nvPr/>
          </p:nvSpPr>
          <p:spPr>
            <a:xfrm>
              <a:off x="339501" y="1412780"/>
              <a:ext cx="3321867" cy="4071941"/>
            </a:xfrm>
            <a:prstGeom prst="pie">
              <a:avLst>
                <a:gd name="adj1" fmla="val 10800000"/>
                <a:gd name="adj2" fmla="val 2157764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39"/>
            <p:cNvSpPr/>
            <p:nvPr/>
          </p:nvSpPr>
          <p:spPr>
            <a:xfrm>
              <a:off x="349558" y="2723734"/>
              <a:ext cx="3321867" cy="10179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 Verbindung 40"/>
            <p:cNvCxnSpPr/>
            <p:nvPr/>
          </p:nvCxnSpPr>
          <p:spPr>
            <a:xfrm rot="16200000" flipV="1">
              <a:off x="992507" y="2214738"/>
              <a:ext cx="203597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45"/>
            <p:cNvCxnSpPr/>
            <p:nvPr/>
          </p:nvCxnSpPr>
          <p:spPr>
            <a:xfrm rot="10800000">
              <a:off x="3564268" y="3339893"/>
              <a:ext cx="42862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46"/>
            <p:cNvSpPr/>
            <p:nvPr/>
          </p:nvSpPr>
          <p:spPr>
            <a:xfrm>
              <a:off x="3985917" y="3168442"/>
              <a:ext cx="98847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smtClean="0">
                  <a:latin typeface="Calibri" pitchFamily="34" charset="0"/>
                </a:rPr>
                <a:t>Material</a:t>
              </a:r>
            </a:p>
          </p:txBody>
        </p:sp>
        <p:cxnSp>
          <p:nvCxnSpPr>
            <p:cNvPr id="12" name="Gerade Verbindung 49"/>
            <p:cNvCxnSpPr/>
            <p:nvPr/>
          </p:nvCxnSpPr>
          <p:spPr bwMode="auto">
            <a:xfrm rot="5400000">
              <a:off x="1340760" y="3152368"/>
              <a:ext cx="1285884" cy="375050"/>
            </a:xfrm>
            <a:prstGeom prst="line">
              <a:avLst/>
            </a:prstGeom>
            <a:solidFill>
              <a:srgbClr val="FFFFFF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Gerade Verbindung 50"/>
            <p:cNvCxnSpPr/>
            <p:nvPr/>
          </p:nvCxnSpPr>
          <p:spPr bwMode="auto">
            <a:xfrm rot="10800000">
              <a:off x="135244" y="3268455"/>
              <a:ext cx="3529038" cy="1588"/>
            </a:xfrm>
            <a:prstGeom prst="line">
              <a:avLst/>
            </a:prstGeom>
            <a:solidFill>
              <a:srgbClr val="FFFFFF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833913" y="1959468"/>
              <a:ext cx="1179078" cy="1278971"/>
              <a:chOff x="2431725" y="3334458"/>
              <a:chExt cx="1572104" cy="1278971"/>
            </a:xfrm>
          </p:grpSpPr>
          <p:cxnSp>
            <p:nvCxnSpPr>
              <p:cNvPr id="53" name="Gerade Verbindung 42"/>
              <p:cNvCxnSpPr/>
              <p:nvPr/>
            </p:nvCxnSpPr>
            <p:spPr>
              <a:xfrm>
                <a:off x="2494583" y="3759396"/>
                <a:ext cx="1509246" cy="85403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Picture 5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725" y="3334458"/>
                <a:ext cx="1217295" cy="255270"/>
              </a:xfrm>
              <a:prstGeom prst="rect">
                <a:avLst/>
              </a:prstGeom>
            </p:spPr>
          </p:pic>
        </p:grpSp>
        <p:grpSp>
          <p:nvGrpSpPr>
            <p:cNvPr id="15" name="Gruppieren 120"/>
            <p:cNvGrpSpPr/>
            <p:nvPr/>
          </p:nvGrpSpPr>
          <p:grpSpPr>
            <a:xfrm>
              <a:off x="2012623" y="3145956"/>
              <a:ext cx="629388" cy="287568"/>
              <a:chOff x="4003339" y="4520947"/>
              <a:chExt cx="839184" cy="287568"/>
            </a:xfrm>
          </p:grpSpPr>
          <p:sp>
            <p:nvSpPr>
              <p:cNvPr id="47" name="Freihandform 43"/>
              <p:cNvSpPr/>
              <p:nvPr/>
            </p:nvSpPr>
            <p:spPr>
              <a:xfrm rot="532806">
                <a:off x="4003339" y="4520947"/>
                <a:ext cx="614431" cy="287568"/>
              </a:xfrm>
              <a:custGeom>
                <a:avLst/>
                <a:gdLst>
                  <a:gd name="connsiteX0" fmla="*/ 219075 w 219075"/>
                  <a:gd name="connsiteY0" fmla="*/ 0 h 57150"/>
                  <a:gd name="connsiteX1" fmla="*/ 200025 w 219075"/>
                  <a:gd name="connsiteY1" fmla="*/ 28575 h 57150"/>
                  <a:gd name="connsiteX2" fmla="*/ 142875 w 219075"/>
                  <a:gd name="connsiteY2" fmla="*/ 47625 h 57150"/>
                  <a:gd name="connsiteX3" fmla="*/ 114300 w 219075"/>
                  <a:gd name="connsiteY3" fmla="*/ 38100 h 57150"/>
                  <a:gd name="connsiteX4" fmla="*/ 57150 w 219075"/>
                  <a:gd name="connsiteY4" fmla="*/ 57150 h 57150"/>
                  <a:gd name="connsiteX5" fmla="*/ 28575 w 219075"/>
                  <a:gd name="connsiteY5" fmla="*/ 38100 h 57150"/>
                  <a:gd name="connsiteX6" fmla="*/ 0 w 219075"/>
                  <a:gd name="connsiteY6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57150">
                    <a:moveTo>
                      <a:pt x="219075" y="0"/>
                    </a:moveTo>
                    <a:cubicBezTo>
                      <a:pt x="212725" y="9525"/>
                      <a:pt x="209733" y="22508"/>
                      <a:pt x="200025" y="28575"/>
                    </a:cubicBezTo>
                    <a:cubicBezTo>
                      <a:pt x="182997" y="39218"/>
                      <a:pt x="142875" y="47625"/>
                      <a:pt x="142875" y="47625"/>
                    </a:cubicBezTo>
                    <a:cubicBezTo>
                      <a:pt x="133350" y="44450"/>
                      <a:pt x="124279" y="36991"/>
                      <a:pt x="114300" y="38100"/>
                    </a:cubicBezTo>
                    <a:cubicBezTo>
                      <a:pt x="94342" y="40318"/>
                      <a:pt x="57150" y="57150"/>
                      <a:pt x="57150" y="57150"/>
                    </a:cubicBezTo>
                    <a:cubicBezTo>
                      <a:pt x="47625" y="50800"/>
                      <a:pt x="38814" y="43220"/>
                      <a:pt x="28575" y="38100"/>
                    </a:cubicBezTo>
                    <a:cubicBezTo>
                      <a:pt x="19595" y="33610"/>
                      <a:pt x="0" y="28575"/>
                      <a:pt x="0" y="28575"/>
                    </a:cubicBezTo>
                  </a:path>
                </a:pathLst>
              </a:cu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8" name="Gruppieren 115"/>
              <p:cNvGrpSpPr/>
              <p:nvPr/>
            </p:nvGrpSpPr>
            <p:grpSpPr>
              <a:xfrm>
                <a:off x="4404617" y="4526795"/>
                <a:ext cx="437906" cy="146805"/>
                <a:chOff x="6286512" y="3429000"/>
                <a:chExt cx="437906" cy="146805"/>
              </a:xfrm>
            </p:grpSpPr>
            <p:cxnSp>
              <p:nvCxnSpPr>
                <p:cNvPr id="49" name="Gerade Verbindung 105"/>
                <p:cNvCxnSpPr/>
                <p:nvPr/>
              </p:nvCxnSpPr>
              <p:spPr bwMode="auto">
                <a:xfrm rot="10800000" flipV="1">
                  <a:off x="6286512" y="3500438"/>
                  <a:ext cx="214314" cy="714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Gerade Verbindung 111"/>
                <p:cNvCxnSpPr/>
                <p:nvPr/>
              </p:nvCxnSpPr>
              <p:spPr bwMode="auto">
                <a:xfrm rot="10800000">
                  <a:off x="6286512" y="3429000"/>
                  <a:ext cx="214314" cy="714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Gerade Verbindung 113"/>
                <p:cNvCxnSpPr/>
                <p:nvPr/>
              </p:nvCxnSpPr>
              <p:spPr bwMode="auto">
                <a:xfrm rot="10800000">
                  <a:off x="6507145" y="3504367"/>
                  <a:ext cx="214314" cy="714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Gerade Verbindung 114"/>
                <p:cNvCxnSpPr/>
                <p:nvPr/>
              </p:nvCxnSpPr>
              <p:spPr bwMode="auto">
                <a:xfrm rot="10800000" flipV="1">
                  <a:off x="6510104" y="3430386"/>
                  <a:ext cx="214314" cy="714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6" name="Gruppieren 133"/>
            <p:cNvGrpSpPr/>
            <p:nvPr/>
          </p:nvGrpSpPr>
          <p:grpSpPr>
            <a:xfrm>
              <a:off x="617449" y="2339760"/>
              <a:ext cx="1578284" cy="1244164"/>
              <a:chOff x="2143107" y="3714751"/>
              <a:chExt cx="2104378" cy="1244164"/>
            </a:xfrm>
          </p:grpSpPr>
          <p:grpSp>
            <p:nvGrpSpPr>
              <p:cNvPr id="35" name="Gruppieren 122"/>
              <p:cNvGrpSpPr/>
              <p:nvPr/>
            </p:nvGrpSpPr>
            <p:grpSpPr>
              <a:xfrm>
                <a:off x="3214678" y="3886404"/>
                <a:ext cx="1032807" cy="921907"/>
                <a:chOff x="3214678" y="3886404"/>
                <a:chExt cx="1032807" cy="921907"/>
              </a:xfrm>
            </p:grpSpPr>
            <p:cxnSp>
              <p:nvCxnSpPr>
                <p:cNvPr id="43" name="Gerade Verbindung 85"/>
                <p:cNvCxnSpPr/>
                <p:nvPr/>
              </p:nvCxnSpPr>
              <p:spPr>
                <a:xfrm>
                  <a:off x="3357554" y="4500570"/>
                  <a:ext cx="631479" cy="12173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87"/>
                <p:cNvCxnSpPr/>
                <p:nvPr/>
              </p:nvCxnSpPr>
              <p:spPr>
                <a:xfrm rot="5400000" flipH="1" flipV="1">
                  <a:off x="3258739" y="4385072"/>
                  <a:ext cx="197631" cy="158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Bogen 89"/>
                <p:cNvSpPr/>
                <p:nvPr/>
              </p:nvSpPr>
              <p:spPr bwMode="auto">
                <a:xfrm>
                  <a:off x="3214678" y="4500570"/>
                  <a:ext cx="285752" cy="307741"/>
                </a:xfrm>
                <a:prstGeom prst="arc">
                  <a:avLst>
                    <a:gd name="adj1" fmla="val 11217461"/>
                    <a:gd name="adj2" fmla="val 15843978"/>
                  </a:avLst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  <a:round/>
                  <a:headEnd type="triangle" w="sm" len="sm"/>
                  <a:tailEnd type="triangl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4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sym typeface="Helvetica" charset="0"/>
                  </a:endParaRPr>
                </a:p>
              </p:txBody>
            </p:sp>
            <p:sp>
              <p:nvSpPr>
                <p:cNvPr id="46" name="Bogen 90"/>
                <p:cNvSpPr/>
                <p:nvPr/>
              </p:nvSpPr>
              <p:spPr bwMode="auto">
                <a:xfrm rot="20069417">
                  <a:off x="3306047" y="3886404"/>
                  <a:ext cx="941438" cy="637423"/>
                </a:xfrm>
                <a:prstGeom prst="arc">
                  <a:avLst>
                    <a:gd name="adj1" fmla="val 12095181"/>
                    <a:gd name="adj2" fmla="val 19854132"/>
                  </a:avLst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  <a:round/>
                  <a:headEnd type="triangle" w="sm" len="sm"/>
                  <a:tailEnd type="triangl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4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sym typeface="Helvetica" charset="0"/>
                  </a:endParaRPr>
                </a:p>
              </p:txBody>
            </p:sp>
          </p:grpSp>
          <p:grpSp>
            <p:nvGrpSpPr>
              <p:cNvPr id="36" name="Gruppieren 132"/>
              <p:cNvGrpSpPr/>
              <p:nvPr/>
            </p:nvGrpSpPr>
            <p:grpSpPr>
              <a:xfrm>
                <a:off x="2143107" y="3714751"/>
                <a:ext cx="1785954" cy="1244164"/>
                <a:chOff x="2143107" y="3714751"/>
                <a:chExt cx="1785954" cy="1244164"/>
              </a:xfrm>
            </p:grpSpPr>
            <p:cxnSp>
              <p:nvCxnSpPr>
                <p:cNvPr id="37" name="Gerade Verbindung mit Pfeil 98"/>
                <p:cNvCxnSpPr/>
                <p:nvPr/>
              </p:nvCxnSpPr>
              <p:spPr>
                <a:xfrm rot="10800000" flipV="1">
                  <a:off x="3705102" y="4643445"/>
                  <a:ext cx="223959" cy="1957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Gruppieren 128"/>
                <p:cNvGrpSpPr/>
                <p:nvPr/>
              </p:nvGrpSpPr>
              <p:grpSpPr>
                <a:xfrm>
                  <a:off x="2143107" y="3714751"/>
                  <a:ext cx="1548770" cy="1244164"/>
                  <a:chOff x="2143107" y="3714751"/>
                  <a:chExt cx="1548770" cy="1244164"/>
                </a:xfrm>
              </p:grpSpPr>
              <p:pic>
                <p:nvPicPr>
                  <p:cNvPr id="39" name="Grafik 92" descr="addin_tmp.png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500430" y="3714751"/>
                    <a:ext cx="148590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40" name="Grafik 94" descr="addin_tmp.png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3085046" y="4397269"/>
                    <a:ext cx="152019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fik 99" descr="addin_tmp.png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2857487" y="4786322"/>
                    <a:ext cx="834390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fik 127" descr="addin_tmp.png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2143107" y="4357694"/>
                    <a:ext cx="870966" cy="17259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7" name="Group 16"/>
            <p:cNvGrpSpPr/>
            <p:nvPr/>
          </p:nvGrpSpPr>
          <p:grpSpPr>
            <a:xfrm>
              <a:off x="2318602" y="1601574"/>
              <a:ext cx="2799807" cy="1910913"/>
              <a:chOff x="4411310" y="2317092"/>
              <a:chExt cx="3733076" cy="1910913"/>
            </a:xfrm>
          </p:grpSpPr>
          <p:cxnSp>
            <p:nvCxnSpPr>
              <p:cNvPr id="19" name="Gerade Verbindung 41"/>
              <p:cNvCxnSpPr/>
              <p:nvPr/>
            </p:nvCxnSpPr>
            <p:spPr>
              <a:xfrm rot="5400000" flipH="1" flipV="1">
                <a:off x="4207675" y="3003843"/>
                <a:ext cx="1357306" cy="53150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uppieren 119"/>
              <p:cNvGrpSpPr/>
              <p:nvPr/>
            </p:nvGrpSpPr>
            <p:grpSpPr>
              <a:xfrm>
                <a:off x="4411310" y="2912404"/>
                <a:ext cx="1443139" cy="1315601"/>
                <a:chOff x="4411310" y="3571876"/>
                <a:chExt cx="1443139" cy="1315601"/>
              </a:xfrm>
            </p:grpSpPr>
            <p:grpSp>
              <p:nvGrpSpPr>
                <p:cNvPr id="23" name="Gruppieren 117"/>
                <p:cNvGrpSpPr/>
                <p:nvPr/>
              </p:nvGrpSpPr>
              <p:grpSpPr>
                <a:xfrm>
                  <a:off x="4474158" y="3694112"/>
                  <a:ext cx="647117" cy="1092210"/>
                  <a:chOff x="4474158" y="3694112"/>
                  <a:chExt cx="647117" cy="1092210"/>
                </a:xfrm>
              </p:grpSpPr>
              <p:sp>
                <p:nvSpPr>
                  <p:cNvPr id="30" name="Bogen 47"/>
                  <p:cNvSpPr/>
                  <p:nvPr/>
                </p:nvSpPr>
                <p:spPr bwMode="auto">
                  <a:xfrm>
                    <a:off x="4474158" y="4478581"/>
                    <a:ext cx="647117" cy="307741"/>
                  </a:xfrm>
                  <a:prstGeom prst="arc">
                    <a:avLst>
                      <a:gd name="adj1" fmla="val 10485988"/>
                      <a:gd name="adj2" fmla="val 16522282"/>
                    </a:avLst>
                  </a:prstGeom>
                  <a:noFill/>
                  <a:ln w="12700" cap="flat" cmpd="sng" algn="ctr">
                    <a:solidFill>
                      <a:schemeClr val="bg1">
                        <a:lumMod val="50000"/>
                      </a:schemeClr>
                    </a:solidFill>
                    <a:prstDash val="dash"/>
                    <a:round/>
                    <a:headEnd type="triangle" w="sm" len="sm"/>
                    <a:tailEnd type="triangle" w="sm" len="sm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4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sym typeface="Helvetica" charset="0"/>
                    </a:endParaRPr>
                  </a:p>
                </p:txBody>
              </p:sp>
              <p:cxnSp>
                <p:nvCxnSpPr>
                  <p:cNvPr id="31" name="Gerade Verbindung 53"/>
                  <p:cNvCxnSpPr/>
                  <p:nvPr/>
                </p:nvCxnSpPr>
                <p:spPr>
                  <a:xfrm rot="5400000" flipH="1" flipV="1">
                    <a:off x="4184372" y="4168151"/>
                    <a:ext cx="885564" cy="1588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56"/>
                  <p:cNvCxnSpPr/>
                  <p:nvPr/>
                </p:nvCxnSpPr>
                <p:spPr>
                  <a:xfrm rot="16200000" flipV="1">
                    <a:off x="4639873" y="4316042"/>
                    <a:ext cx="340507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59"/>
                  <p:cNvCxnSpPr/>
                  <p:nvPr/>
                </p:nvCxnSpPr>
                <p:spPr>
                  <a:xfrm rot="5400000" flipH="1" flipV="1">
                    <a:off x="4657635" y="4480070"/>
                    <a:ext cx="153852" cy="150952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Bogen 62"/>
                  <p:cNvSpPr/>
                  <p:nvPr/>
                </p:nvSpPr>
                <p:spPr bwMode="auto">
                  <a:xfrm rot="18653314">
                    <a:off x="4484628" y="3890521"/>
                    <a:ext cx="647117" cy="254299"/>
                  </a:xfrm>
                  <a:prstGeom prst="arc">
                    <a:avLst>
                      <a:gd name="adj1" fmla="val 13019240"/>
                      <a:gd name="adj2" fmla="val 20898388"/>
                    </a:avLst>
                  </a:prstGeom>
                  <a:noFill/>
                  <a:ln w="12700" cap="flat" cmpd="sng" algn="ctr">
                    <a:solidFill>
                      <a:schemeClr val="bg1">
                        <a:lumMod val="50000"/>
                      </a:schemeClr>
                    </a:solidFill>
                    <a:prstDash val="dash"/>
                    <a:round/>
                    <a:headEnd type="triangle" w="sm" len="sm"/>
                    <a:tailEnd type="triangle" w="sm" len="sm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4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sym typeface="Helvetica" charset="0"/>
                    </a:endParaRPr>
                  </a:p>
                </p:txBody>
              </p:sp>
            </p:grpSp>
            <p:grpSp>
              <p:nvGrpSpPr>
                <p:cNvPr id="24" name="Gruppieren 118"/>
                <p:cNvGrpSpPr/>
                <p:nvPr/>
              </p:nvGrpSpPr>
              <p:grpSpPr>
                <a:xfrm>
                  <a:off x="4411310" y="3571876"/>
                  <a:ext cx="1443139" cy="1315601"/>
                  <a:chOff x="4411310" y="3571876"/>
                  <a:chExt cx="1443139" cy="1315601"/>
                </a:xfrm>
              </p:grpSpPr>
              <p:pic>
                <p:nvPicPr>
                  <p:cNvPr id="25" name="Grafik 72" descr="addin_tmp.png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4714876" y="3571876"/>
                    <a:ext cx="148590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afik 70" descr="addin_tmp.png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4411310" y="4333943"/>
                    <a:ext cx="152019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afik 75" descr="addin_tmp.png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5000628" y="4357694"/>
                    <a:ext cx="853821" cy="172593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afik 80" descr="addin_tmp.png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4857752" y="4714884"/>
                    <a:ext cx="817245" cy="172593"/>
                  </a:xfrm>
                  <a:prstGeom prst="rect">
                    <a:avLst/>
                  </a:prstGeom>
                </p:spPr>
              </p:pic>
              <p:cxnSp>
                <p:nvCxnSpPr>
                  <p:cNvPr id="29" name="Gerade Verbindung mit Pfeil 82"/>
                  <p:cNvCxnSpPr/>
                  <p:nvPr/>
                </p:nvCxnSpPr>
                <p:spPr>
                  <a:xfrm rot="10800000">
                    <a:off x="4628468" y="4599337"/>
                    <a:ext cx="216665" cy="20423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8710" y="2340900"/>
                <a:ext cx="1148715" cy="25527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121" y="2317092"/>
                <a:ext cx="2501265" cy="287655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326" y="4411464"/>
              <a:ext cx="2484596" cy="600075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73167" y="3797283"/>
            <a:ext cx="53783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Can we reproduce given BSSRDFs?</a:t>
            </a:r>
          </a:p>
          <a:p>
            <a:endParaRPr lang="en-US" dirty="0" smtClean="0"/>
          </a:p>
          <a:p>
            <a:r>
              <a:rPr lang="en-US" dirty="0" smtClean="0"/>
              <a:t>Mostly impossible due to printing systems limits: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Absorption (coefficients)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Scattering </a:t>
            </a:r>
            <a:r>
              <a:rPr lang="en-US" dirty="0"/>
              <a:t>(coefficients / </a:t>
            </a:r>
            <a:r>
              <a:rPr lang="en-US" dirty="0" smtClean="0"/>
              <a:t>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Refractive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Resolution (surface roughness)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79446" y="1010898"/>
            <a:ext cx="3619597" cy="614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5734" y="1112045"/>
            <a:ext cx="39164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not using BSSRDFs?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High dimensionality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High memory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Measurement effort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Instruments not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perceptual metric</a:t>
            </a:r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5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2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3834" y="382588"/>
            <a:ext cx="10964334" cy="760412"/>
          </a:xfrm>
        </p:spPr>
        <p:txBody>
          <a:bodyPr/>
          <a:lstStyle/>
          <a:p>
            <a:r>
              <a:rPr lang="en-US" dirty="0" smtClean="0"/>
              <a:t>Application areas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324075" y="848377"/>
            <a:ext cx="3152553" cy="2781829"/>
            <a:chOff x="3317634" y="1879659"/>
            <a:chExt cx="1699404" cy="1321913"/>
          </a:xfrm>
        </p:grpSpPr>
        <p:grpSp>
          <p:nvGrpSpPr>
            <p:cNvPr id="8" name="Group 7"/>
            <p:cNvGrpSpPr/>
            <p:nvPr/>
          </p:nvGrpSpPr>
          <p:grpSpPr>
            <a:xfrm>
              <a:off x="3317634" y="1879659"/>
              <a:ext cx="1699404" cy="1321913"/>
              <a:chOff x="670975" y="924866"/>
              <a:chExt cx="1699404" cy="1321913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70975" y="924866"/>
                <a:ext cx="1699403" cy="1026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Rechteck 40"/>
              <p:cNvSpPr/>
              <p:nvPr/>
            </p:nvSpPr>
            <p:spPr>
              <a:xfrm>
                <a:off x="670975" y="1964203"/>
                <a:ext cx="1699404" cy="282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32" dirty="0" smtClean="0">
                    <a:latin typeface="Calibri" panose="020F0502020204030204" pitchFamily="34" charset="0"/>
                  </a:rPr>
                  <a:t>Replacements </a:t>
                </a:r>
                <a:r>
                  <a:rPr lang="en-US" sz="1632" dirty="0">
                    <a:latin typeface="Calibri" panose="020F0502020204030204" pitchFamily="34" charset="0"/>
                  </a:rPr>
                  <a:t>parts </a:t>
                </a:r>
                <a:r>
                  <a:rPr lang="en-US" sz="1632" dirty="0" smtClean="0">
                    <a:latin typeface="Calibri" panose="020F0502020204030204" pitchFamily="34" charset="0"/>
                  </a:rPr>
                  <a:t>fitting into</a:t>
                </a:r>
                <a:r>
                  <a:rPr lang="en-US" sz="1632" dirty="0">
                    <a:latin typeface="Calibri" panose="020F0502020204030204" pitchFamily="34" charset="0"/>
                  </a:rPr>
                  <a:t/>
                </a:r>
                <a:br>
                  <a:rPr lang="en-US" sz="1632" dirty="0">
                    <a:latin typeface="Calibri" panose="020F0502020204030204" pitchFamily="34" charset="0"/>
                  </a:rPr>
                </a:br>
                <a:r>
                  <a:rPr lang="en-US" sz="1632" dirty="0" smtClean="0">
                    <a:latin typeface="Calibri" panose="020F0502020204030204" pitchFamily="34" charset="0"/>
                  </a:rPr>
                  <a:t>existing </a:t>
                </a:r>
                <a:r>
                  <a:rPr lang="en-US" sz="1632" dirty="0">
                    <a:latin typeface="Calibri" panose="020F0502020204030204" pitchFamily="34" charset="0"/>
                  </a:rPr>
                  <a:t>visual environment</a:t>
                </a:r>
              </a:p>
            </p:txBody>
          </p:sp>
        </p:grpSp>
        <p:sp>
          <p:nvSpPr>
            <p:cNvPr id="9" name="Rechteck 33"/>
            <p:cNvSpPr/>
            <p:nvPr/>
          </p:nvSpPr>
          <p:spPr>
            <a:xfrm>
              <a:off x="4202011" y="1879659"/>
              <a:ext cx="815027" cy="87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600" dirty="0">
                  <a:latin typeface="Calibri" pitchFamily="34" charset="0"/>
                </a:rPr>
                <a:t>Source: zahnaufhellung-friedrichshafen.de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7335" y="842491"/>
            <a:ext cx="3855146" cy="2538310"/>
            <a:chOff x="3920270" y="925839"/>
            <a:chExt cx="3855146" cy="2538310"/>
          </a:xfrm>
        </p:grpSpPr>
        <p:pic>
          <p:nvPicPr>
            <p:cNvPr id="13" name="Picture 2" descr="Image result for stratasys aud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270" y="925839"/>
              <a:ext cx="3855146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hteck 40"/>
            <p:cNvSpPr/>
            <p:nvPr/>
          </p:nvSpPr>
          <p:spPr>
            <a:xfrm>
              <a:off x="3920270" y="3120657"/>
              <a:ext cx="3855146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32" dirty="0" smtClean="0">
                  <a:latin typeface="Calibri" panose="020F0502020204030204" pitchFamily="34" charset="0"/>
                </a:rPr>
                <a:t>Design prototypes</a:t>
              </a:r>
              <a:endParaRPr lang="en-US" sz="1632" dirty="0">
                <a:latin typeface="Calibri" panose="020F0502020204030204" pitchFamily="34" charset="0"/>
              </a:endParaRPr>
            </a:p>
          </p:txBody>
        </p:sp>
        <p:sp>
          <p:nvSpPr>
            <p:cNvPr id="15" name="Rechteck 33"/>
            <p:cNvSpPr/>
            <p:nvPr/>
          </p:nvSpPr>
          <p:spPr>
            <a:xfrm>
              <a:off x="7196411" y="2906615"/>
              <a:ext cx="579005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600" dirty="0">
                  <a:solidFill>
                    <a:schemeClr val="bg1"/>
                  </a:solidFill>
                  <a:latin typeface="Calibri" pitchFamily="34" charset="0"/>
                </a:rPr>
                <a:t>Source: </a:t>
              </a:r>
              <a:r>
                <a:rPr lang="de-DE" sz="600" dirty="0" smtClean="0">
                  <a:solidFill>
                    <a:schemeClr val="bg1"/>
                  </a:solidFill>
                  <a:latin typeface="Calibri" pitchFamily="34" charset="0"/>
                </a:rPr>
                <a:t>Audi</a:t>
              </a:r>
              <a:endParaRPr lang="de-DE" sz="6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7335" y="3637680"/>
            <a:ext cx="3855146" cy="2519234"/>
            <a:chOff x="2338690" y="3287041"/>
            <a:chExt cx="3855146" cy="2519234"/>
          </a:xfrm>
        </p:grpSpPr>
        <p:pic>
          <p:nvPicPr>
            <p:cNvPr id="17" name="Picture 4" descr="Chinese jade ornamen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836" y="3287041"/>
              <a:ext cx="38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40"/>
            <p:cNvSpPr/>
            <p:nvPr/>
          </p:nvSpPr>
          <p:spPr>
            <a:xfrm>
              <a:off x="2338690" y="5462783"/>
              <a:ext cx="3840000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32" dirty="0" smtClean="0">
                  <a:latin typeface="Calibri" panose="020F0502020204030204" pitchFamily="34" charset="0"/>
                </a:rPr>
                <a:t>Cultural heritage</a:t>
              </a:r>
              <a:endParaRPr lang="en-US" sz="1632" dirty="0">
                <a:latin typeface="Calibri" panose="020F0502020204030204" pitchFamily="34" charset="0"/>
              </a:endParaRPr>
            </a:p>
          </p:txBody>
        </p:sp>
        <p:sp>
          <p:nvSpPr>
            <p:cNvPr id="19" name="Rechteck 33"/>
            <p:cNvSpPr/>
            <p:nvPr/>
          </p:nvSpPr>
          <p:spPr>
            <a:xfrm>
              <a:off x="2353836" y="3294442"/>
              <a:ext cx="70083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600" dirty="0">
                  <a:latin typeface="Calibri" pitchFamily="34" charset="0"/>
                </a:rPr>
                <a:t>Source: bbc.com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2843" y="3637680"/>
            <a:ext cx="4073207" cy="2497731"/>
            <a:chOff x="-4292415" y="1468317"/>
            <a:chExt cx="4073207" cy="2497731"/>
          </a:xfrm>
        </p:grpSpPr>
        <p:sp>
          <p:nvSpPr>
            <p:cNvPr id="21" name="TextBox 20"/>
            <p:cNvSpPr txBox="1"/>
            <p:nvPr/>
          </p:nvSpPr>
          <p:spPr>
            <a:xfrm>
              <a:off x="-4292415" y="3622556"/>
              <a:ext cx="383886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32" dirty="0">
                  <a:latin typeface="Calibri" panose="020F0502020204030204" pitchFamily="34" charset="0"/>
                </a:rPr>
                <a:t>Entertainment</a:t>
              </a:r>
              <a:endParaRPr lang="de-DE" sz="1632" dirty="0">
                <a:latin typeface="Calibri" panose="020F050202020403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848" y="3217424"/>
              <a:ext cx="721640" cy="426635"/>
            </a:xfrm>
            <a:prstGeom prst="rect">
              <a:avLst/>
            </a:prstGeom>
          </p:spPr>
        </p:pic>
        <p:pic>
          <p:nvPicPr>
            <p:cNvPr id="23" name="Picture 6" descr="https://static01.nyt.com/images/2012/08/17/arts/17PARANORMAN_SPAN/0817PARANORMAN-superJumbo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8" r="14720"/>
            <a:stretch/>
          </p:blipFill>
          <p:spPr bwMode="auto">
            <a:xfrm>
              <a:off x="-4171183" y="1468317"/>
              <a:ext cx="315255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63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20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Perceptual </a:t>
            </a:r>
            <a:r>
              <a:rPr lang="en-US" sz="2800" b="1" dirty="0" smtClean="0">
                <a:latin typeface="Calibri" pitchFamily="34" charset="0"/>
              </a:rPr>
              <a:t>Attributes</a:t>
            </a:r>
            <a:endParaRPr lang="en-US" sz="2800" b="1" dirty="0">
              <a:latin typeface="Calibri" pitchFamily="34" charset="0"/>
            </a:endParaRPr>
          </a:p>
        </p:txBody>
      </p:sp>
      <p:pic>
        <p:nvPicPr>
          <p:cNvPr id="4" name="Picture 3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42" y="1203612"/>
            <a:ext cx="7345561" cy="411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43406" y="706050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Perceived Translucency</a:t>
            </a:r>
            <a:endParaRPr lang="de-DE" dirty="0">
              <a:latin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67697" y="1098555"/>
            <a:ext cx="5952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1587837" y="199764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Specular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142941" y="4107440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Specular removed</a:t>
            </a:r>
            <a:endParaRPr lang="de-DE" dirty="0"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343406" y="5422999"/>
            <a:ext cx="4538563" cy="2"/>
          </a:xfrm>
          <a:prstGeom prst="straightConnector1">
            <a:avLst/>
          </a:prstGeom>
          <a:ln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1547" y="5412664"/>
            <a:ext cx="313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Decreasing Luminance Contrast</a:t>
            </a:r>
            <a:endParaRPr lang="de-DE" dirty="0">
              <a:latin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91806" y="5418725"/>
            <a:ext cx="1528406" cy="0"/>
          </a:xfrm>
          <a:prstGeom prst="straightConnector1">
            <a:avLst/>
          </a:prstGeom>
          <a:ln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4194" y="5412664"/>
            <a:ext cx="336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Increasing (Inverse) </a:t>
            </a:r>
            <a:r>
              <a:rPr lang="en-US" dirty="0" err="1" smtClean="0">
                <a:latin typeface="Calibri" panose="020F0502020204030204" pitchFamily="34" charset="0"/>
              </a:rPr>
              <a:t>Lum</a:t>
            </a:r>
            <a:r>
              <a:rPr lang="en-US" dirty="0" smtClean="0">
                <a:latin typeface="Calibri" panose="020F0502020204030204" pitchFamily="34" charset="0"/>
              </a:rPr>
              <a:t>. Contrast</a:t>
            </a:r>
            <a:endParaRPr lang="de-DE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365923" y="5419307"/>
            <a:ext cx="0" cy="36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98659" y="3260850"/>
            <a:ext cx="8983777" cy="2057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3289521" y="1143034"/>
            <a:ext cx="5203322" cy="4064083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“Physics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of translucency is simply too complex for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[human] visual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 to run the generative equations “in reverse” and estimate intrinsic physical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parameters via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inverse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optics.</a:t>
            </a:r>
          </a:p>
          <a:p>
            <a:pPr algn="just"/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… instead the visual system relies on simple image heuristics [cues] that correlate with translucency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.”</a:t>
            </a:r>
          </a:p>
          <a:p>
            <a:pPr algn="just"/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</a:rPr>
              <a:t>Fleming and </a:t>
            </a:r>
            <a:r>
              <a:rPr lang="en-US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</a:t>
            </a:r>
            <a:r>
              <a:rPr lang="de-DE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ü</a:t>
            </a:r>
            <a:r>
              <a:rPr lang="en-US" i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lthoff</a:t>
            </a:r>
            <a:r>
              <a:rPr lang="en-US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2005</a:t>
            </a:r>
            <a:endParaRPr lang="de-DE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292" y="5327051"/>
            <a:ext cx="8983777" cy="701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107504" y="5734997"/>
            <a:ext cx="272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 err="1" smtClean="0">
                <a:latin typeface="Calibri" panose="020F0502020204030204" pitchFamily="34" charset="0"/>
              </a:rPr>
              <a:t>Motoyoshi</a:t>
            </a:r>
            <a:r>
              <a:rPr lang="de-DE" i="1" dirty="0" smtClean="0">
                <a:latin typeface="Calibri" panose="020F0502020204030204" pitchFamily="34" charset="0"/>
              </a:rPr>
              <a:t>, 2010</a:t>
            </a:r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21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Visual cues induced by light transport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62874" y="1044532"/>
            <a:ext cx="3216386" cy="1520372"/>
            <a:chOff x="1001328" y="1044532"/>
            <a:chExt cx="3216386" cy="152037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428713" y="1044532"/>
              <a:ext cx="0" cy="79649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1001328" y="1841028"/>
              <a:ext cx="2911919" cy="50896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9560" y="2088077"/>
              <a:ext cx="1128154" cy="47682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Material</a:t>
              </a:r>
              <a:endParaRPr kumimoji="0" lang="de-DE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73146" y="1951120"/>
            <a:ext cx="1128154" cy="1152242"/>
            <a:chOff x="1919502" y="2913145"/>
            <a:chExt cx="1128154" cy="115224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441448" y="2913145"/>
              <a:ext cx="1910" cy="772132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919502" y="3588560"/>
              <a:ext cx="1128154" cy="47682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Vertical</a:t>
              </a:r>
              <a:endPara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Rectangle 74"/>
          <p:cNvSpPr/>
          <p:nvPr/>
        </p:nvSpPr>
        <p:spPr>
          <a:xfrm>
            <a:off x="10166754" y="5618818"/>
            <a:ext cx="130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/>
              </a:rPr>
              <a:t>Transparent</a:t>
            </a:r>
          </a:p>
        </p:txBody>
      </p:sp>
      <p:sp>
        <p:nvSpPr>
          <p:cNvPr id="12" name="Rectangle 73"/>
          <p:cNvSpPr/>
          <p:nvPr/>
        </p:nvSpPr>
        <p:spPr>
          <a:xfrm>
            <a:off x="5414226" y="56188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prstClr val="black"/>
                </a:solidFill>
                <a:latin typeface="Calibri"/>
              </a:rPr>
              <a:t>Opaque</a:t>
            </a: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63"/>
          <p:cNvSpPr/>
          <p:nvPr/>
        </p:nvSpPr>
        <p:spPr>
          <a:xfrm>
            <a:off x="5837482" y="2120231"/>
            <a:ext cx="5183924" cy="3558322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103838" tIns="51919" rIns="103838" bIns="51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4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457312" y="2123811"/>
            <a:ext cx="5564094" cy="3554742"/>
            <a:chOff x="5955551" y="2171436"/>
            <a:chExt cx="5564094" cy="3554742"/>
          </a:xfrm>
        </p:grpSpPr>
        <p:sp>
          <p:nvSpPr>
            <p:cNvPr id="15" name="Freeform 64"/>
            <p:cNvSpPr/>
            <p:nvPr/>
          </p:nvSpPr>
          <p:spPr>
            <a:xfrm>
              <a:off x="6339516" y="2171436"/>
              <a:ext cx="5180129" cy="3554742"/>
            </a:xfrm>
            <a:custGeom>
              <a:avLst/>
              <a:gdLst>
                <a:gd name="connsiteX0" fmla="*/ 0 w 1672281"/>
                <a:gd name="connsiteY0" fmla="*/ 693749 h 874982"/>
                <a:gd name="connsiteX1" fmla="*/ 766119 w 1672281"/>
                <a:gd name="connsiteY1" fmla="*/ 1771 h 874982"/>
                <a:gd name="connsiteX2" fmla="*/ 1672281 w 1672281"/>
                <a:gd name="connsiteY2" fmla="*/ 874982 h 874982"/>
                <a:gd name="connsiteX0" fmla="*/ 0 w 1680543"/>
                <a:gd name="connsiteY0" fmla="*/ 933370 h 933370"/>
                <a:gd name="connsiteX1" fmla="*/ 774381 w 1680543"/>
                <a:gd name="connsiteY1" fmla="*/ 1096 h 933370"/>
                <a:gd name="connsiteX2" fmla="*/ 1680543 w 1680543"/>
                <a:gd name="connsiteY2" fmla="*/ 874307 h 933370"/>
                <a:gd name="connsiteX0" fmla="*/ 0 w 1688805"/>
                <a:gd name="connsiteY0" fmla="*/ 933370 h 933370"/>
                <a:gd name="connsiteX1" fmla="*/ 774381 w 1688805"/>
                <a:gd name="connsiteY1" fmla="*/ 1096 h 933370"/>
                <a:gd name="connsiteX2" fmla="*/ 1688805 w 1688805"/>
                <a:gd name="connsiteY2" fmla="*/ 931440 h 933370"/>
                <a:gd name="connsiteX0" fmla="*/ 0 w 1688805"/>
                <a:gd name="connsiteY0" fmla="*/ 944074 h 944074"/>
                <a:gd name="connsiteX1" fmla="*/ 873388 w 1688805"/>
                <a:gd name="connsiteY1" fmla="*/ 1077 h 944074"/>
                <a:gd name="connsiteX2" fmla="*/ 1688805 w 1688805"/>
                <a:gd name="connsiteY2" fmla="*/ 942144 h 94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8805" h="944074">
                  <a:moveTo>
                    <a:pt x="0" y="944074"/>
                  </a:moveTo>
                  <a:cubicBezTo>
                    <a:pt x="243703" y="582982"/>
                    <a:pt x="594675" y="-29128"/>
                    <a:pt x="873388" y="1077"/>
                  </a:cubicBezTo>
                  <a:cubicBezTo>
                    <a:pt x="1152101" y="31282"/>
                    <a:pt x="1562492" y="833679"/>
                    <a:pt x="1688805" y="942144"/>
                  </a:cubicBezTo>
                </a:path>
              </a:pathLst>
            </a:custGeom>
            <a:noFill/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4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73"/>
            <p:cNvSpPr/>
            <p:nvPr/>
          </p:nvSpPr>
          <p:spPr>
            <a:xfrm rot="16200000">
              <a:off x="5001155" y="3691745"/>
              <a:ext cx="2278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>
                  <a:solidFill>
                    <a:srgbClr val="0070C0"/>
                  </a:solidFill>
                  <a:latin typeface="Calibri"/>
                </a:rPr>
                <a:t>Lateral Light Transport</a:t>
              </a:r>
              <a:endParaRPr lang="de-DE" dirty="0">
                <a:solidFill>
                  <a:srgbClr val="0070C0"/>
                </a:solidFill>
                <a:latin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47663" y="2120231"/>
            <a:ext cx="5559913" cy="3552618"/>
            <a:chOff x="6345902" y="2167856"/>
            <a:chExt cx="5559913" cy="3552618"/>
          </a:xfrm>
        </p:grpSpPr>
        <p:sp>
          <p:nvSpPr>
            <p:cNvPr id="18" name="Freeform 65"/>
            <p:cNvSpPr/>
            <p:nvPr/>
          </p:nvSpPr>
          <p:spPr>
            <a:xfrm>
              <a:off x="6345902" y="2167856"/>
              <a:ext cx="5173741" cy="3552618"/>
            </a:xfrm>
            <a:custGeom>
              <a:avLst/>
              <a:gdLst>
                <a:gd name="connsiteX0" fmla="*/ 0 w 1688757"/>
                <a:gd name="connsiteY0" fmla="*/ 906162 h 906162"/>
                <a:gd name="connsiteX1" fmla="*/ 881449 w 1688757"/>
                <a:gd name="connsiteY1" fmla="*/ 650789 h 906162"/>
                <a:gd name="connsiteX2" fmla="*/ 1688757 w 1688757"/>
                <a:gd name="connsiteY2" fmla="*/ 0 h 906162"/>
                <a:gd name="connsiteX3" fmla="*/ 1688757 w 1688757"/>
                <a:gd name="connsiteY3" fmla="*/ 0 h 906162"/>
                <a:gd name="connsiteX0" fmla="*/ 0 w 1686691"/>
                <a:gd name="connsiteY0" fmla="*/ 931368 h 931368"/>
                <a:gd name="connsiteX1" fmla="*/ 879383 w 1686691"/>
                <a:gd name="connsiteY1" fmla="*/ 650789 h 931368"/>
                <a:gd name="connsiteX2" fmla="*/ 1686691 w 1686691"/>
                <a:gd name="connsiteY2" fmla="*/ 0 h 931368"/>
                <a:gd name="connsiteX3" fmla="*/ 1686691 w 1686691"/>
                <a:gd name="connsiteY3" fmla="*/ 0 h 9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691" h="931368">
                  <a:moveTo>
                    <a:pt x="0" y="931368"/>
                  </a:moveTo>
                  <a:cubicBezTo>
                    <a:pt x="299995" y="879195"/>
                    <a:pt x="598268" y="806017"/>
                    <a:pt x="879383" y="650789"/>
                  </a:cubicBezTo>
                  <a:cubicBezTo>
                    <a:pt x="1160498" y="495561"/>
                    <a:pt x="1686691" y="0"/>
                    <a:pt x="1686691" y="0"/>
                  </a:cubicBezTo>
                  <a:lnTo>
                    <a:pt x="1686691" y="0"/>
                  </a:ln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44" b="0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73"/>
            <p:cNvSpPr/>
            <p:nvPr/>
          </p:nvSpPr>
          <p:spPr>
            <a:xfrm rot="16200000">
              <a:off x="10547238" y="3731113"/>
              <a:ext cx="23478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 smtClean="0">
                  <a:solidFill>
                    <a:srgbClr val="C00000"/>
                  </a:solidFill>
                  <a:latin typeface="Calibri"/>
                </a:rPr>
                <a:t>Vertical</a:t>
              </a:r>
              <a:r>
                <a:rPr lang="de-DE" dirty="0" smtClean="0">
                  <a:solidFill>
                    <a:srgbClr val="C00000"/>
                  </a:solidFill>
                  <a:latin typeface="Calibri"/>
                </a:rPr>
                <a:t> Light Transport</a:t>
              </a:r>
              <a:endParaRPr lang="de-DE" dirty="0">
                <a:solidFill>
                  <a:srgbClr val="C00000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>
            <a:stCxn id="15" idx="1"/>
          </p:cNvCxnSpPr>
          <p:nvPr/>
        </p:nvCxnSpPr>
        <p:spPr>
          <a:xfrm flipH="1">
            <a:off x="8489967" y="2127866"/>
            <a:ext cx="0" cy="354142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1070452" y="1243825"/>
            <a:ext cx="2463931" cy="983805"/>
            <a:chOff x="1208906" y="2577325"/>
            <a:chExt cx="2463931" cy="983805"/>
          </a:xfrm>
        </p:grpSpPr>
        <p:sp>
          <p:nvSpPr>
            <p:cNvPr id="22" name="Oval 17"/>
            <p:cNvSpPr/>
            <p:nvPr/>
          </p:nvSpPr>
          <p:spPr>
            <a:xfrm flipH="1">
              <a:off x="2433547" y="2890068"/>
              <a:ext cx="919140" cy="671062"/>
            </a:xfrm>
            <a:custGeom>
              <a:avLst/>
              <a:gdLst>
                <a:gd name="connsiteX0" fmla="*/ 0 w 432048"/>
                <a:gd name="connsiteY0" fmla="*/ 216024 h 432048"/>
                <a:gd name="connsiteX1" fmla="*/ 216024 w 432048"/>
                <a:gd name="connsiteY1" fmla="*/ 0 h 432048"/>
                <a:gd name="connsiteX2" fmla="*/ 432048 w 432048"/>
                <a:gd name="connsiteY2" fmla="*/ 216024 h 432048"/>
                <a:gd name="connsiteX3" fmla="*/ 216024 w 432048"/>
                <a:gd name="connsiteY3" fmla="*/ 432048 h 432048"/>
                <a:gd name="connsiteX4" fmla="*/ 0 w 432048"/>
                <a:gd name="connsiteY4" fmla="*/ 216024 h 432048"/>
                <a:gd name="connsiteX0" fmla="*/ 216024 w 432048"/>
                <a:gd name="connsiteY0" fmla="*/ 0 h 432048"/>
                <a:gd name="connsiteX1" fmla="*/ 432048 w 432048"/>
                <a:gd name="connsiteY1" fmla="*/ 216024 h 432048"/>
                <a:gd name="connsiteX2" fmla="*/ 216024 w 432048"/>
                <a:gd name="connsiteY2" fmla="*/ 432048 h 432048"/>
                <a:gd name="connsiteX3" fmla="*/ 0 w 432048"/>
                <a:gd name="connsiteY3" fmla="*/ 216024 h 432048"/>
                <a:gd name="connsiteX4" fmla="*/ 307464 w 432048"/>
                <a:gd name="connsiteY4" fmla="*/ 91440 h 432048"/>
                <a:gd name="connsiteX0" fmla="*/ 216024 w 432048"/>
                <a:gd name="connsiteY0" fmla="*/ 0 h 432048"/>
                <a:gd name="connsiteX1" fmla="*/ 432048 w 432048"/>
                <a:gd name="connsiteY1" fmla="*/ 216024 h 432048"/>
                <a:gd name="connsiteX2" fmla="*/ 216024 w 432048"/>
                <a:gd name="connsiteY2" fmla="*/ 432048 h 432048"/>
                <a:gd name="connsiteX3" fmla="*/ 0 w 432048"/>
                <a:gd name="connsiteY3" fmla="*/ 216024 h 432048"/>
                <a:gd name="connsiteX0" fmla="*/ 432048 w 432048"/>
                <a:gd name="connsiteY0" fmla="*/ 0 h 216024"/>
                <a:gd name="connsiteX1" fmla="*/ 216024 w 432048"/>
                <a:gd name="connsiteY1" fmla="*/ 216024 h 216024"/>
                <a:gd name="connsiteX2" fmla="*/ 0 w 432048"/>
                <a:gd name="connsiteY2" fmla="*/ 0 h 216024"/>
                <a:gd name="connsiteX0" fmla="*/ 420329 w 420329"/>
                <a:gd name="connsiteY0" fmla="*/ 105032 h 222861"/>
                <a:gd name="connsiteX1" fmla="*/ 216024 w 420329"/>
                <a:gd name="connsiteY1" fmla="*/ 216024 h 222861"/>
                <a:gd name="connsiteX2" fmla="*/ 0 w 420329"/>
                <a:gd name="connsiteY2" fmla="*/ 0 h 222861"/>
                <a:gd name="connsiteX0" fmla="*/ 420329 w 420329"/>
                <a:gd name="connsiteY0" fmla="*/ 105032 h 228228"/>
                <a:gd name="connsiteX1" fmla="*/ 169151 w 420329"/>
                <a:gd name="connsiteY1" fmla="*/ 222203 h 228228"/>
                <a:gd name="connsiteX2" fmla="*/ 0 w 420329"/>
                <a:gd name="connsiteY2" fmla="*/ 0 h 22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29" h="228228">
                  <a:moveTo>
                    <a:pt x="420329" y="105032"/>
                  </a:moveTo>
                  <a:cubicBezTo>
                    <a:pt x="420329" y="224339"/>
                    <a:pt x="239206" y="239708"/>
                    <a:pt x="169151" y="222203"/>
                  </a:cubicBezTo>
                  <a:cubicBezTo>
                    <a:pt x="99096" y="204698"/>
                    <a:pt x="0" y="119307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208906" y="2776827"/>
              <a:ext cx="2463931" cy="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24" name="Oval 17"/>
            <p:cNvSpPr/>
            <p:nvPr/>
          </p:nvSpPr>
          <p:spPr>
            <a:xfrm>
              <a:off x="1514406" y="2890068"/>
              <a:ext cx="919140" cy="671062"/>
            </a:xfrm>
            <a:custGeom>
              <a:avLst/>
              <a:gdLst>
                <a:gd name="connsiteX0" fmla="*/ 0 w 432048"/>
                <a:gd name="connsiteY0" fmla="*/ 216024 h 432048"/>
                <a:gd name="connsiteX1" fmla="*/ 216024 w 432048"/>
                <a:gd name="connsiteY1" fmla="*/ 0 h 432048"/>
                <a:gd name="connsiteX2" fmla="*/ 432048 w 432048"/>
                <a:gd name="connsiteY2" fmla="*/ 216024 h 432048"/>
                <a:gd name="connsiteX3" fmla="*/ 216024 w 432048"/>
                <a:gd name="connsiteY3" fmla="*/ 432048 h 432048"/>
                <a:gd name="connsiteX4" fmla="*/ 0 w 432048"/>
                <a:gd name="connsiteY4" fmla="*/ 216024 h 432048"/>
                <a:gd name="connsiteX0" fmla="*/ 216024 w 432048"/>
                <a:gd name="connsiteY0" fmla="*/ 0 h 432048"/>
                <a:gd name="connsiteX1" fmla="*/ 432048 w 432048"/>
                <a:gd name="connsiteY1" fmla="*/ 216024 h 432048"/>
                <a:gd name="connsiteX2" fmla="*/ 216024 w 432048"/>
                <a:gd name="connsiteY2" fmla="*/ 432048 h 432048"/>
                <a:gd name="connsiteX3" fmla="*/ 0 w 432048"/>
                <a:gd name="connsiteY3" fmla="*/ 216024 h 432048"/>
                <a:gd name="connsiteX4" fmla="*/ 307464 w 432048"/>
                <a:gd name="connsiteY4" fmla="*/ 91440 h 432048"/>
                <a:gd name="connsiteX0" fmla="*/ 216024 w 432048"/>
                <a:gd name="connsiteY0" fmla="*/ 0 h 432048"/>
                <a:gd name="connsiteX1" fmla="*/ 432048 w 432048"/>
                <a:gd name="connsiteY1" fmla="*/ 216024 h 432048"/>
                <a:gd name="connsiteX2" fmla="*/ 216024 w 432048"/>
                <a:gd name="connsiteY2" fmla="*/ 432048 h 432048"/>
                <a:gd name="connsiteX3" fmla="*/ 0 w 432048"/>
                <a:gd name="connsiteY3" fmla="*/ 216024 h 432048"/>
                <a:gd name="connsiteX0" fmla="*/ 432048 w 432048"/>
                <a:gd name="connsiteY0" fmla="*/ 0 h 216024"/>
                <a:gd name="connsiteX1" fmla="*/ 216024 w 432048"/>
                <a:gd name="connsiteY1" fmla="*/ 216024 h 216024"/>
                <a:gd name="connsiteX2" fmla="*/ 0 w 432048"/>
                <a:gd name="connsiteY2" fmla="*/ 0 h 216024"/>
                <a:gd name="connsiteX0" fmla="*/ 420329 w 420329"/>
                <a:gd name="connsiteY0" fmla="*/ 105032 h 222861"/>
                <a:gd name="connsiteX1" fmla="*/ 216024 w 420329"/>
                <a:gd name="connsiteY1" fmla="*/ 216024 h 222861"/>
                <a:gd name="connsiteX2" fmla="*/ 0 w 420329"/>
                <a:gd name="connsiteY2" fmla="*/ 0 h 222861"/>
                <a:gd name="connsiteX0" fmla="*/ 420329 w 420329"/>
                <a:gd name="connsiteY0" fmla="*/ 105032 h 228228"/>
                <a:gd name="connsiteX1" fmla="*/ 169151 w 420329"/>
                <a:gd name="connsiteY1" fmla="*/ 222203 h 228228"/>
                <a:gd name="connsiteX2" fmla="*/ 0 w 420329"/>
                <a:gd name="connsiteY2" fmla="*/ 0 h 22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29" h="228228">
                  <a:moveTo>
                    <a:pt x="420329" y="105032"/>
                  </a:moveTo>
                  <a:cubicBezTo>
                    <a:pt x="420329" y="224339"/>
                    <a:pt x="239206" y="239708"/>
                    <a:pt x="169151" y="222203"/>
                  </a:cubicBezTo>
                  <a:cubicBezTo>
                    <a:pt x="99096" y="204698"/>
                    <a:pt x="0" y="119307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828706" y="2577325"/>
              <a:ext cx="1526230" cy="476827"/>
              <a:chOff x="1828706" y="2577325"/>
              <a:chExt cx="1526230" cy="47682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828706" y="2650536"/>
                <a:ext cx="1181675" cy="2294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976224" y="2577325"/>
                <a:ext cx="1378712" cy="47682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Lateral</a:t>
                </a:r>
                <a:endParaRPr kumimoji="0" lang="de-DE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52" y="993232"/>
            <a:ext cx="94878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76" y="993232"/>
            <a:ext cx="94878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74" y="993232"/>
            <a:ext cx="94878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19" y="993232"/>
            <a:ext cx="94878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>
            <a:off x="9153323" y="1481134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headEnd type="none" w="med" len="med"/>
            <a:tailEnd type="none" w="med" len="med"/>
          </a:ln>
          <a:effectLst/>
        </p:spPr>
      </p:cxnSp>
      <p:grpSp>
        <p:nvGrpSpPr>
          <p:cNvPr id="33" name="Group 32"/>
          <p:cNvGrpSpPr/>
          <p:nvPr/>
        </p:nvGrpSpPr>
        <p:grpSpPr>
          <a:xfrm>
            <a:off x="1090235" y="5077441"/>
            <a:ext cx="2580951" cy="799831"/>
            <a:chOff x="3058866" y="3396725"/>
            <a:chExt cx="2840863" cy="1167613"/>
          </a:xfrm>
        </p:grpSpPr>
        <p:grpSp>
          <p:nvGrpSpPr>
            <p:cNvPr id="34" name="Group 33"/>
            <p:cNvGrpSpPr/>
            <p:nvPr/>
          </p:nvGrpSpPr>
          <p:grpSpPr>
            <a:xfrm>
              <a:off x="3127706" y="3396725"/>
              <a:ext cx="2772023" cy="1167613"/>
              <a:chOff x="9299906" y="1091675"/>
              <a:chExt cx="2772023" cy="1167613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299906" y="1827240"/>
                <a:ext cx="2772023" cy="4320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sz="9600" b="1" dirty="0">
                  <a:latin typeface="Calibri" pitchFamily="34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10630578" y="1115897"/>
                <a:ext cx="685552" cy="7180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endCxn id="37" idx="0"/>
              </p:cNvCxnSpPr>
              <p:nvPr/>
            </p:nvCxnSpPr>
            <p:spPr>
              <a:xfrm>
                <a:off x="10631414" y="1091675"/>
                <a:ext cx="0" cy="7355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/>
              <p:cNvSpPr/>
              <p:nvPr/>
            </p:nvSpPr>
            <p:spPr>
              <a:xfrm>
                <a:off x="10631414" y="1100413"/>
                <a:ext cx="1242083" cy="719995"/>
              </a:xfrm>
              <a:custGeom>
                <a:avLst/>
                <a:gdLst>
                  <a:gd name="connsiteX0" fmla="*/ 2025 w 1065847"/>
                  <a:gd name="connsiteY0" fmla="*/ 0 h 716093"/>
                  <a:gd name="connsiteX1" fmla="*/ 156666 w 1065847"/>
                  <a:gd name="connsiteY1" fmla="*/ 645458 h 716093"/>
                  <a:gd name="connsiteX2" fmla="*/ 997108 w 1065847"/>
                  <a:gd name="connsiteY2" fmla="*/ 705970 h 716093"/>
                  <a:gd name="connsiteX3" fmla="*/ 956766 w 1065847"/>
                  <a:gd name="connsiteY3" fmla="*/ 705970 h 716093"/>
                  <a:gd name="connsiteX0" fmla="*/ 131 w 1050669"/>
                  <a:gd name="connsiteY0" fmla="*/ 0 h 717641"/>
                  <a:gd name="connsiteX1" fmla="*/ 336308 w 1050669"/>
                  <a:gd name="connsiteY1" fmla="*/ 564775 h 717641"/>
                  <a:gd name="connsiteX2" fmla="*/ 995214 w 1050669"/>
                  <a:gd name="connsiteY2" fmla="*/ 705970 h 717641"/>
                  <a:gd name="connsiteX3" fmla="*/ 954872 w 1050669"/>
                  <a:gd name="connsiteY3" fmla="*/ 705970 h 717641"/>
                  <a:gd name="connsiteX0" fmla="*/ 131 w 1118746"/>
                  <a:gd name="connsiteY0" fmla="*/ 0 h 708857"/>
                  <a:gd name="connsiteX1" fmla="*/ 336308 w 1118746"/>
                  <a:gd name="connsiteY1" fmla="*/ 564775 h 708857"/>
                  <a:gd name="connsiteX2" fmla="*/ 995214 w 1118746"/>
                  <a:gd name="connsiteY2" fmla="*/ 705970 h 708857"/>
                  <a:gd name="connsiteX3" fmla="*/ 1072678 w 1118746"/>
                  <a:gd name="connsiteY3" fmla="*/ 661092 h 708857"/>
                  <a:gd name="connsiteX0" fmla="*/ 131 w 995214"/>
                  <a:gd name="connsiteY0" fmla="*/ 0 h 705970"/>
                  <a:gd name="connsiteX1" fmla="*/ 336308 w 995214"/>
                  <a:gd name="connsiteY1" fmla="*/ 564775 h 705970"/>
                  <a:gd name="connsiteX2" fmla="*/ 995214 w 995214"/>
                  <a:gd name="connsiteY2" fmla="*/ 705970 h 705970"/>
                  <a:gd name="connsiteX0" fmla="*/ 168 w 1242083"/>
                  <a:gd name="connsiteY0" fmla="*/ 0 h 719995"/>
                  <a:gd name="connsiteX1" fmla="*/ 336345 w 1242083"/>
                  <a:gd name="connsiteY1" fmla="*/ 564775 h 719995"/>
                  <a:gd name="connsiteX2" fmla="*/ 1242083 w 1242083"/>
                  <a:gd name="connsiteY2" fmla="*/ 719995 h 719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2083" h="719995">
                    <a:moveTo>
                      <a:pt x="168" y="0"/>
                    </a:moveTo>
                    <a:cubicBezTo>
                      <a:pt x="-5435" y="263898"/>
                      <a:pt x="129359" y="444776"/>
                      <a:pt x="336345" y="564775"/>
                    </a:cubicBezTo>
                    <a:cubicBezTo>
                      <a:pt x="543331" y="684774"/>
                      <a:pt x="1119355" y="703942"/>
                      <a:pt x="1242083" y="719995"/>
                    </a:cubicBezTo>
                  </a:path>
                </a:pathLst>
              </a:custGeom>
              <a:noFill/>
              <a:ln w="28575">
                <a:solidFill>
                  <a:srgbClr val="4F81BD"/>
                </a:solidFill>
              </a:ln>
              <a:scene3d>
                <a:camera prst="orthographicFront"/>
                <a:lightRig rig="threePt" dir="t"/>
              </a:scene3d>
              <a:sp3d prstMaterial="dkEdge">
                <a:bevelB/>
              </a:sp3d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Freeform 40"/>
              <p:cNvSpPr/>
              <p:nvPr/>
            </p:nvSpPr>
            <p:spPr>
              <a:xfrm flipH="1">
                <a:off x="9388495" y="1100412"/>
                <a:ext cx="1242083" cy="719995"/>
              </a:xfrm>
              <a:custGeom>
                <a:avLst/>
                <a:gdLst>
                  <a:gd name="connsiteX0" fmla="*/ 2025 w 1065847"/>
                  <a:gd name="connsiteY0" fmla="*/ 0 h 716093"/>
                  <a:gd name="connsiteX1" fmla="*/ 156666 w 1065847"/>
                  <a:gd name="connsiteY1" fmla="*/ 645458 h 716093"/>
                  <a:gd name="connsiteX2" fmla="*/ 997108 w 1065847"/>
                  <a:gd name="connsiteY2" fmla="*/ 705970 h 716093"/>
                  <a:gd name="connsiteX3" fmla="*/ 956766 w 1065847"/>
                  <a:gd name="connsiteY3" fmla="*/ 705970 h 716093"/>
                  <a:gd name="connsiteX0" fmla="*/ 131 w 1050669"/>
                  <a:gd name="connsiteY0" fmla="*/ 0 h 717641"/>
                  <a:gd name="connsiteX1" fmla="*/ 336308 w 1050669"/>
                  <a:gd name="connsiteY1" fmla="*/ 564775 h 717641"/>
                  <a:gd name="connsiteX2" fmla="*/ 995214 w 1050669"/>
                  <a:gd name="connsiteY2" fmla="*/ 705970 h 717641"/>
                  <a:gd name="connsiteX3" fmla="*/ 954872 w 1050669"/>
                  <a:gd name="connsiteY3" fmla="*/ 705970 h 717641"/>
                  <a:gd name="connsiteX0" fmla="*/ 131 w 1118746"/>
                  <a:gd name="connsiteY0" fmla="*/ 0 h 708857"/>
                  <a:gd name="connsiteX1" fmla="*/ 336308 w 1118746"/>
                  <a:gd name="connsiteY1" fmla="*/ 564775 h 708857"/>
                  <a:gd name="connsiteX2" fmla="*/ 995214 w 1118746"/>
                  <a:gd name="connsiteY2" fmla="*/ 705970 h 708857"/>
                  <a:gd name="connsiteX3" fmla="*/ 1072678 w 1118746"/>
                  <a:gd name="connsiteY3" fmla="*/ 661092 h 708857"/>
                  <a:gd name="connsiteX0" fmla="*/ 131 w 995214"/>
                  <a:gd name="connsiteY0" fmla="*/ 0 h 705970"/>
                  <a:gd name="connsiteX1" fmla="*/ 336308 w 995214"/>
                  <a:gd name="connsiteY1" fmla="*/ 564775 h 705970"/>
                  <a:gd name="connsiteX2" fmla="*/ 995214 w 995214"/>
                  <a:gd name="connsiteY2" fmla="*/ 705970 h 705970"/>
                  <a:gd name="connsiteX0" fmla="*/ 168 w 1242083"/>
                  <a:gd name="connsiteY0" fmla="*/ 0 h 719995"/>
                  <a:gd name="connsiteX1" fmla="*/ 336345 w 1242083"/>
                  <a:gd name="connsiteY1" fmla="*/ 564775 h 719995"/>
                  <a:gd name="connsiteX2" fmla="*/ 1242083 w 1242083"/>
                  <a:gd name="connsiteY2" fmla="*/ 719995 h 719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2083" h="719995">
                    <a:moveTo>
                      <a:pt x="168" y="0"/>
                    </a:moveTo>
                    <a:cubicBezTo>
                      <a:pt x="-5435" y="263898"/>
                      <a:pt x="129359" y="444776"/>
                      <a:pt x="336345" y="564775"/>
                    </a:cubicBezTo>
                    <a:cubicBezTo>
                      <a:pt x="543331" y="684774"/>
                      <a:pt x="1119355" y="703942"/>
                      <a:pt x="1242083" y="719995"/>
                    </a:cubicBezTo>
                  </a:path>
                </a:pathLst>
              </a:custGeom>
              <a:noFill/>
              <a:ln w="28575">
                <a:solidFill>
                  <a:srgbClr val="4F81BD"/>
                </a:solidFill>
              </a:ln>
              <a:scene3d>
                <a:camera prst="orthographicFront"/>
                <a:lightRig rig="threePt" dir="t"/>
              </a:scene3d>
              <a:sp3d prstMaterial="dkEdge">
                <a:bevelB/>
              </a:sp3d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10884082" y="2052001"/>
                <a:ext cx="317128" cy="1356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10630578" y="1115897"/>
                <a:ext cx="975916" cy="1080120"/>
                <a:chOff x="6910784" y="2079608"/>
                <a:chExt cx="975916" cy="1080120"/>
              </a:xfrm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6910784" y="2079608"/>
                  <a:ext cx="0" cy="108012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6910784" y="3015712"/>
                  <a:ext cx="253504" cy="1440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7481416" y="2723029"/>
                  <a:ext cx="405284" cy="4283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164288" y="2487706"/>
                  <a:ext cx="527430" cy="5280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0637474" y="1322289"/>
                <a:ext cx="471661" cy="5049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3597090" y="3459172"/>
              <a:ext cx="514885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PSF</a:t>
              </a:r>
              <a:endParaRPr lang="de-DE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058866" y="4096587"/>
              <a:ext cx="97674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Material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22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Defining </a:t>
            </a:r>
            <a:r>
              <a:rPr lang="en-US" sz="2800" b="1" i="1" dirty="0" smtClean="0">
                <a:latin typeface="Calibri" pitchFamily="34" charset="0"/>
              </a:rPr>
              <a:t>A</a:t>
            </a:r>
            <a:r>
              <a:rPr lang="en-US" sz="2800" b="1" dirty="0" smtClean="0">
                <a:latin typeface="Calibri" pitchFamily="34" charset="0"/>
              </a:rPr>
              <a:t> in RGBA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3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23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Redefining A in RGBA</a:t>
            </a:r>
            <a:endParaRPr lang="de-DE" sz="2800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578355" y="642237"/>
                <a:ext cx="9179430" cy="944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	Basis </a:t>
                </a:r>
                <a:r>
                  <a:rPr lang="de-DE" dirty="0" err="1" smtClean="0"/>
                  <a:t>Radiative</a:t>
                </a:r>
                <a:r>
                  <a:rPr lang="de-DE" dirty="0" smtClean="0"/>
                  <a:t> Transfer </a:t>
                </a:r>
                <a:r>
                  <a:rPr lang="de-DE" dirty="0" err="1" smtClean="0"/>
                  <a:t>Equation</a:t>
                </a:r>
                <a:r>
                  <a:rPr lang="de-DE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8355" y="642237"/>
                <a:ext cx="9179430" cy="944361"/>
              </a:xfrm>
              <a:prstGeom prst="rect">
                <a:avLst/>
              </a:prstGeom>
              <a:blipFill rotWithShape="1">
                <a:blip r:embed="rId2"/>
                <a:stretch>
                  <a:fillRect t="-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364779" y="1480437"/>
            <a:ext cx="5448883" cy="461665"/>
            <a:chOff x="1907704" y="1905000"/>
            <a:chExt cx="5448883" cy="461665"/>
          </a:xfrm>
        </p:grpSpPr>
        <p:grpSp>
          <p:nvGrpSpPr>
            <p:cNvPr id="6" name="Group 5"/>
            <p:cNvGrpSpPr/>
            <p:nvPr/>
          </p:nvGrpSpPr>
          <p:grpSpPr>
            <a:xfrm>
              <a:off x="2437102" y="1905000"/>
              <a:ext cx="4868703" cy="0"/>
              <a:chOff x="2437102" y="1905000"/>
              <a:chExt cx="4868703" cy="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437102" y="1905000"/>
                <a:ext cx="59949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896308" y="1905000"/>
                <a:ext cx="59949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63308" y="1905000"/>
                <a:ext cx="74249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1907704" y="1905000"/>
              <a:ext cx="1665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varying (</a:t>
              </a:r>
              <a:r>
                <a:rPr lang="en-US" sz="1200" dirty="0" err="1"/>
                <a:t>const</a:t>
              </a:r>
              <a:r>
                <a:rPr lang="en-US" sz="1200" dirty="0"/>
                <a:t> </a:t>
              </a:r>
              <a:r>
                <a:rPr lang="en-US" sz="1200" dirty="0" smtClean="0"/>
                <a:t> for </a:t>
              </a:r>
              <a:r>
                <a:rPr lang="en-US" sz="1200" dirty="0" smtClean="0">
                  <a:sym typeface="Symbol"/>
                </a:rPr>
                <a:t></a:t>
              </a:r>
              <a:r>
                <a:rPr lang="en-US" sz="1200" dirty="0" smtClean="0"/>
                <a:t>)</a:t>
              </a:r>
              <a:endParaRPr lang="de-DE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29400" y="1905000"/>
              <a:ext cx="7271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isotropic</a:t>
              </a:r>
              <a:endParaRPr lang="de-DE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3888" y="1905000"/>
              <a:ext cx="1622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varying (</a:t>
              </a:r>
              <a:r>
                <a:rPr lang="en-US" sz="1200" dirty="0" err="1" smtClean="0"/>
                <a:t>const</a:t>
              </a:r>
              <a:r>
                <a:rPr lang="en-US" sz="1200" dirty="0" smtClean="0"/>
                <a:t> for </a:t>
              </a:r>
              <a:r>
                <a:rPr lang="en-US" sz="1200" dirty="0" smtClean="0">
                  <a:sym typeface="Symbol"/>
                </a:rPr>
                <a:t></a:t>
              </a:r>
              <a:r>
                <a:rPr lang="en-US" sz="1200" dirty="0" smtClean="0"/>
                <a:t>)</a:t>
              </a:r>
              <a:endParaRPr lang="de-DE" sz="1200" dirty="0"/>
            </a:p>
            <a:p>
              <a:endParaRPr lang="de-DE" sz="1200" dirty="0"/>
            </a:p>
          </p:txBody>
        </p:sp>
      </p:grp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3" y="2102884"/>
            <a:ext cx="3935685" cy="383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1"/>
              <p:cNvSpPr txBox="1">
                <a:spLocks/>
              </p:cNvSpPr>
              <p:nvPr/>
            </p:nvSpPr>
            <p:spPr bwMode="auto">
              <a:xfrm>
                <a:off x="5138209" y="1757436"/>
                <a:ext cx="7187973" cy="4860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2pPr>
                <a:lvl3pPr marL="914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3pPr>
                <a:lvl4pPr marL="1371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4pPr>
                <a:lvl5pPr marL="18288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5pPr>
                <a:lvl6pPr marL="22860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6pPr>
                <a:lvl7pPr marL="2743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7pPr>
                <a:lvl8pPr marL="3200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8pPr>
                <a:lvl9pPr marL="3657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9pPr>
              </a:lstStyle>
              <a:p>
                <a:pPr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kern="0" baseline="0">
                                  <a:solidFill>
                                    <a:schemeClr val="tx1"/>
                                  </a:solidFill>
                                  <a:latin typeface="Cambria Math"/>
                                  <a:sym typeface="Symbol"/>
                                </a:rPr>
                                <m:t></m:t>
                              </m:r>
                              <m:d>
                                <m:dPr>
                                  <m:ctrlP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1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sym typeface="Symbol"/>
                                </a:rPr>
                                <m:t></m:t>
                              </m:r>
                              <m:d>
                                <m:dPr>
                                  <m:ctrlP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algn="l">
                  <a:buClrTx/>
                </a:pPr>
                <a:r>
                  <a:rPr lang="de-DE" kern="0" dirty="0" smtClean="0">
                    <a:solidFill>
                      <a:schemeClr val="tx1"/>
                    </a:solidFill>
                  </a:rPr>
                  <a:t>Where</a:t>
                </a: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a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set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virtual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i="1" kern="0" dirty="0" err="1" smtClean="0">
                    <a:solidFill>
                      <a:schemeClr val="tx1"/>
                    </a:solidFill>
                  </a:rPr>
                  <a:t>reference</a:t>
                </a:r>
                <a:r>
                  <a:rPr lang="de-DE" i="1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i="1" kern="0" dirty="0" err="1" smtClean="0">
                    <a:solidFill>
                      <a:schemeClr val="tx1"/>
                    </a:solidFill>
                  </a:rPr>
                  <a:t>materials</a:t>
                </a:r>
                <a:endParaRPr lang="de-DE" i="1" kern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defined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by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i="1" kern="0" dirty="0" err="1" smtClean="0">
                    <a:solidFill>
                      <a:schemeClr val="tx1"/>
                    </a:solidFill>
                  </a:rPr>
                  <a:t>wavelength</a:t>
                </a:r>
                <a:r>
                  <a:rPr lang="de-DE" i="1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i="1" kern="0" dirty="0" err="1" smtClean="0">
                    <a:solidFill>
                      <a:schemeClr val="tx1"/>
                    </a:solidFill>
                  </a:rPr>
                  <a:t>independent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absorption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and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scattering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coefficients</a:t>
                </a:r>
                <a14:m>
                  <m:oMath xmlns:m="http://schemas.openxmlformats.org/officeDocument/2006/math">
                    <m:r>
                      <a:rPr lang="de-DE" b="0" i="0" kern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de-DE" b="1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=0.0153</m:t>
                    </m:r>
                    <m:r>
                      <a:rPr lang="en-US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US" b="1" i="1" kern="0" dirty="0" smtClean="0">
                  <a:solidFill>
                    <a:schemeClr val="tx1"/>
                  </a:solidFill>
                  <a:latin typeface="Cambria Math"/>
                  <a:sym typeface="Symbol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chemeClr val="tx1"/>
                        </a:solidFill>
                        <a:latin typeface="Cambria Math"/>
                        <a:sym typeface="Symbol"/>
                      </a:rPr>
                      <m:t>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a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modified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attenuation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coefficient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endParaRPr lang="de-DE" i="1" kern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a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psychometric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function</a:t>
                </a:r>
                <a:endParaRPr lang="de-DE" i="1" kern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dependent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on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and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determined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by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kern="0" dirty="0" err="1" smtClean="0">
                    <a:solidFill>
                      <a:schemeClr val="tx1"/>
                    </a:solidFill>
                  </a:rPr>
                  <a:t>For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any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material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even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if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de-DE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38209" y="1757436"/>
                <a:ext cx="7187973" cy="4860925"/>
              </a:xfrm>
              <a:prstGeom prst="rect">
                <a:avLst/>
              </a:prstGeom>
              <a:blipFill rotWithShape="1">
                <a:blip r:embed="rId4"/>
                <a:stretch>
                  <a:fillRect l="-20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963232" y="1678005"/>
            <a:ext cx="5638793" cy="5935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24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9720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Linking A, reference materials, measurements, and visual cues</a:t>
            </a:r>
            <a:endParaRPr lang="de-DE" sz="2800" b="1" dirty="0">
              <a:latin typeface="Calibri" pitchFamily="34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7" y="1168549"/>
            <a:ext cx="5760640" cy="26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1" y="1264685"/>
            <a:ext cx="2564668" cy="250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5"/>
              <p:cNvSpPr txBox="1">
                <a:spLocks/>
              </p:cNvSpPr>
              <p:nvPr/>
            </p:nvSpPr>
            <p:spPr bwMode="auto">
              <a:xfrm>
                <a:off x="7767110" y="1066803"/>
                <a:ext cx="4224865" cy="4860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2pPr>
                <a:lvl3pPr marL="914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3pPr>
                <a:lvl4pPr marL="1371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4pPr>
                <a:lvl5pPr marL="18288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5pPr>
                <a:lvl6pPr marL="22860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6pPr>
                <a:lvl7pPr marL="2743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7pPr>
                <a:lvl8pPr marL="3200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8pPr>
                <a:lvl9pPr marL="3657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9pPr>
              </a:lstStyle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kern="0" dirty="0" smtClean="0">
                    <a:solidFill>
                      <a:schemeClr val="tx1"/>
                    </a:solidFill>
                  </a:rPr>
                  <a:t>To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connect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to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real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world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need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to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decide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on a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measurement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setup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kern="0" dirty="0" err="1" smtClean="0">
                    <a:solidFill>
                      <a:schemeClr val="tx1"/>
                    </a:solidFill>
                  </a:rPr>
                  <a:t>Given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measurement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setup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br>
                  <a:rPr lang="de-DE" kern="0" dirty="0" smtClean="0">
                    <a:solidFill>
                      <a:schemeClr val="tx1"/>
                    </a:solidFill>
                  </a:rPr>
                </a:br>
                <a:r>
                  <a:rPr lang="de-DE" kern="0" dirty="0" err="1" smtClean="0">
                    <a:solidFill>
                      <a:schemeClr val="tx1"/>
                    </a:solidFill>
                  </a:rPr>
                  <a:t>first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simulate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measurements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reference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materials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kern="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obtain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virtual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measurements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corresponding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to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our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visual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cues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7110" y="1066803"/>
                <a:ext cx="4224865" cy="4860925"/>
              </a:xfrm>
              <a:prstGeom prst="rect">
                <a:avLst/>
              </a:prstGeom>
              <a:blipFill rotWithShape="1">
                <a:blip r:embed="rId4"/>
                <a:stretch>
                  <a:fillRect l="-3030" t="-13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9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25</a:t>
            </a:fld>
            <a:endParaRPr lang="de-DE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86" y="1168890"/>
            <a:ext cx="5760640" cy="26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0" y="1265026"/>
            <a:ext cx="2564668" cy="250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86" y="3859907"/>
            <a:ext cx="3728392" cy="151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989064" y="3041098"/>
            <a:ext cx="3702513" cy="2334407"/>
            <a:chOff x="3812290" y="3717032"/>
            <a:chExt cx="3702513" cy="2334407"/>
          </a:xfrm>
        </p:grpSpPr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290" y="4535839"/>
              <a:ext cx="3702513" cy="151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5220072" y="3717032"/>
              <a:ext cx="0" cy="10081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116925" y="1169938"/>
            <a:ext cx="1574651" cy="2879272"/>
            <a:chOff x="5940151" y="1845872"/>
            <a:chExt cx="1574651" cy="2879272"/>
          </a:xfrm>
        </p:grpSpPr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1" y="1845872"/>
              <a:ext cx="1574651" cy="268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Straight Arrow Connector 20"/>
            <p:cNvCxnSpPr/>
            <p:nvPr/>
          </p:nvCxnSpPr>
          <p:spPr>
            <a:xfrm flipV="1">
              <a:off x="6732240" y="4509120"/>
              <a:ext cx="0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/>
          <p:cNvSpPr/>
          <p:nvPr/>
        </p:nvSpPr>
        <p:spPr>
          <a:xfrm>
            <a:off x="642910" y="234000"/>
            <a:ext cx="9720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Linking A, reference materials, measurements, and visual cues</a:t>
            </a:r>
            <a:endParaRPr lang="de-DE" sz="2800" b="1" dirty="0">
              <a:latin typeface="Calibri" pitchFamily="34" charset="0"/>
            </a:endParaRPr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7767110" y="1066803"/>
            <a:ext cx="4556978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Now we can apply our measurement setup to real materials.</a:t>
            </a: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We obtain the same measurement quantities.</a:t>
            </a: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Look up the best-matching reference material.</a:t>
            </a: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Compute 𝐴.</a:t>
            </a:r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26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Measuring Lateral and Vertical Light Transport</a:t>
            </a:r>
            <a:endParaRPr lang="de-DE" sz="2800" b="1" dirty="0"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31974"/>
            <a:ext cx="9151433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Brace 8"/>
          <p:cNvSpPr/>
          <p:nvPr/>
        </p:nvSpPr>
        <p:spPr>
          <a:xfrm rot="16200000">
            <a:off x="3724275" y="-1458888"/>
            <a:ext cx="609600" cy="5791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ght Brace 9"/>
          <p:cNvSpPr/>
          <p:nvPr/>
        </p:nvSpPr>
        <p:spPr>
          <a:xfrm rot="16200000">
            <a:off x="8258175" y="27013"/>
            <a:ext cx="609600" cy="2819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2922938" y="750912"/>
            <a:ext cx="2212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Lateral light transport</a:t>
            </a:r>
            <a:endParaRPr lang="de-DE" dirty="0"/>
          </a:p>
        </p:txBody>
      </p:sp>
      <p:sp>
        <p:nvSpPr>
          <p:cNvPr id="12" name="Rectangle 11"/>
          <p:cNvSpPr/>
          <p:nvPr/>
        </p:nvSpPr>
        <p:spPr>
          <a:xfrm>
            <a:off x="7421989" y="750912"/>
            <a:ext cx="2281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Vertical light transport</a:t>
            </a:r>
            <a:endParaRPr lang="de-DE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8598" y="4408512"/>
            <a:ext cx="8229602" cy="1828800"/>
            <a:chOff x="228598" y="4800600"/>
            <a:chExt cx="8229602" cy="1828800"/>
          </a:xfrm>
        </p:grpSpPr>
        <p:pic>
          <p:nvPicPr>
            <p:cNvPr id="14" name="Picture 3" descr="D:\Documents\Proposal\LOEWE Zentrum NGAM\_VOLLANTRAG\Begehung\_Beitrag3DT\Infrastruktur Kompetenzen\Spectro LFP Transmissions  Reflexions Spectrophotometer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" y="4800600"/>
              <a:ext cx="288995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038575" y="5486400"/>
              <a:ext cx="541962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Barbieri </a:t>
              </a:r>
              <a:r>
                <a:rPr lang="en-US" dirty="0" err="1" smtClean="0">
                  <a:latin typeface="Calibri" panose="020F0502020204030204" pitchFamily="34" charset="0"/>
                </a:rPr>
                <a:t>Spectro</a:t>
              </a:r>
              <a:r>
                <a:rPr lang="en-US" dirty="0" smtClean="0">
                  <a:latin typeface="Calibri" panose="020F0502020204030204" pitchFamily="34" charset="0"/>
                </a:rPr>
                <a:t> LFP: </a:t>
              </a:r>
              <a:br>
                <a:rPr lang="en-US" dirty="0" smtClean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Commercial reflection/transmission spectrophotometer</a:t>
              </a:r>
              <a:br>
                <a:rPr lang="en-US" dirty="0" smtClean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Reflectance 45/0, Transmittance d/0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27</a:t>
            </a:fld>
            <a:endParaRPr lang="de-DE"/>
          </a:p>
        </p:txBody>
      </p:sp>
      <p:sp>
        <p:nvSpPr>
          <p:cNvPr id="3" name="Rechteck 1702"/>
          <p:cNvSpPr/>
          <p:nvPr/>
        </p:nvSpPr>
        <p:spPr>
          <a:xfrm>
            <a:off x="642910" y="234000"/>
            <a:ext cx="8501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Measuring Lateral and Vertical Light Transport</a:t>
            </a:r>
            <a:endParaRPr lang="de-DE" sz="2800" b="1" dirty="0">
              <a:latin typeface="Calibri" pitchFamily="34" charset="0"/>
            </a:endParaRPr>
          </a:p>
        </p:txBody>
      </p:sp>
      <p:pic>
        <p:nvPicPr>
          <p:cNvPr id="4" name="Picture 2" descr="C:\Users\purban\Desktop\Aperture v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5" y="2644293"/>
            <a:ext cx="4614510" cy="2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28728" y="846237"/>
            <a:ext cx="5510180" cy="5179460"/>
            <a:chOff x="8041592" y="1216065"/>
            <a:chExt cx="7346898" cy="5179460"/>
          </a:xfrm>
        </p:grpSpPr>
        <p:sp>
          <p:nvSpPr>
            <p:cNvPr id="6" name="Rectangle 5"/>
            <p:cNvSpPr/>
            <p:nvPr/>
          </p:nvSpPr>
          <p:spPr>
            <a:xfrm>
              <a:off x="8041592" y="1216065"/>
              <a:ext cx="7346898" cy="614071"/>
            </a:xfrm>
            <a:prstGeom prst="rect">
              <a:avLst/>
            </a:prstGeom>
            <a:solidFill>
              <a:srgbClr val="179C7D"/>
            </a:solidFill>
          </p:spPr>
          <p:txBody>
            <a:bodyPr wrap="square">
              <a:noAutofit/>
            </a:bodyPr>
            <a:lstStyle/>
            <a:p>
              <a:pPr algn="ctr"/>
              <a:endParaRPr lang="de-DE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03310" y="1317212"/>
              <a:ext cx="7014648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Simulations of measurements for reference materials</a:t>
              </a:r>
            </a:p>
            <a:p>
              <a:endParaRPr lang="en-US" dirty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Calibri" panose="020F0502020204030204" pitchFamily="34" charset="0"/>
                </a:rPr>
                <a:t>CAD design of the Barbieri </a:t>
              </a:r>
              <a:r>
                <a:rPr lang="en-US" dirty="0" err="1" smtClean="0">
                  <a:latin typeface="Calibri" panose="020F0502020204030204" pitchFamily="34" charset="0"/>
                </a:rPr>
                <a:t>Spectro</a:t>
              </a:r>
              <a:r>
                <a:rPr lang="en-US" dirty="0" smtClean="0">
                  <a:latin typeface="Calibri" panose="020F0502020204030204" pitchFamily="34" charset="0"/>
                </a:rPr>
                <a:t> LFP </a:t>
              </a:r>
              <a:br>
                <a:rPr lang="en-US" dirty="0" smtClean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optical path </a:t>
              </a:r>
              <a:endParaRPr lang="en-US" dirty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Calibri" panose="020F0502020204030204" pitchFamily="34" charset="0"/>
                </a:rPr>
                <a:t>Defined sample size (must be used also for </a:t>
              </a:r>
              <a:br>
                <a:rPr lang="en-US" dirty="0" smtClean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real samples later)</a:t>
              </a:r>
            </a:p>
            <a:p>
              <a:endParaRPr lang="en-US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Calibri" panose="020F0502020204030204" pitchFamily="34" charset="0"/>
                </a:rPr>
                <a:t>Solving the </a:t>
              </a:r>
              <a:r>
                <a:rPr lang="en-US" b="1" dirty="0" smtClean="0">
                  <a:latin typeface="Calibri" panose="020F0502020204030204" pitchFamily="34" charset="0"/>
                </a:rPr>
                <a:t>spectral radiative transfer</a:t>
              </a:r>
              <a:br>
                <a:rPr lang="en-US" b="1" dirty="0" smtClean="0">
                  <a:latin typeface="Calibri" panose="020F0502020204030204" pitchFamily="34" charset="0"/>
                </a:rPr>
              </a:br>
              <a:r>
                <a:rPr lang="en-US" b="1" dirty="0" smtClean="0">
                  <a:latin typeface="Calibri" panose="020F0502020204030204" pitchFamily="34" charset="0"/>
                </a:rPr>
                <a:t>equation</a:t>
              </a:r>
              <a:r>
                <a:rPr lang="en-US" dirty="0" smtClean="0">
                  <a:latin typeface="Calibri" panose="020F0502020204030204" pitchFamily="34" charset="0"/>
                </a:rPr>
                <a:t> for the reference materials</a:t>
              </a:r>
              <a:br>
                <a:rPr lang="en-US" dirty="0" smtClean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and the viewing conditions</a:t>
              </a:r>
              <a:endParaRPr lang="en-US" dirty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Calibri" panose="020F0502020204030204" pitchFamily="34" charset="0"/>
                </a:rPr>
                <a:t>We used the physically-based </a:t>
              </a:r>
              <a:r>
                <a:rPr lang="en-US" dirty="0">
                  <a:latin typeface="Calibri" panose="020F0502020204030204" pitchFamily="34" charset="0"/>
                </a:rPr>
                <a:t/>
              </a:r>
              <a:br>
                <a:rPr lang="en-US" dirty="0">
                  <a:latin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</a:rPr>
                <a:t>path-tracer </a:t>
              </a:r>
              <a:r>
                <a:rPr lang="en-US" dirty="0" smtClean="0">
                  <a:latin typeface="Calibri" panose="020F0502020204030204" pitchFamily="34" charset="0"/>
                </a:rPr>
                <a:t>Mitsuba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>
                <a:latin typeface="Calibri" panose="020F050202020403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Calibri" panose="020F0502020204030204" pitchFamily="34" charset="0"/>
                </a:rPr>
                <a:t>Based on these measurements the </a:t>
              </a:r>
              <a:r>
                <a:rPr lang="en-US" dirty="0">
                  <a:latin typeface="Calibri" panose="020F0502020204030204" pitchFamily="34" charset="0"/>
                </a:rPr>
                <a:t/>
              </a:r>
              <a:br>
                <a:rPr lang="en-US" dirty="0">
                  <a:latin typeface="Calibri" panose="020F0502020204030204" pitchFamily="34" charset="0"/>
                </a:rPr>
              </a:br>
              <a:r>
                <a:rPr lang="en-US" dirty="0" smtClean="0">
                  <a:latin typeface="Calibri" panose="020F0502020204030204" pitchFamily="34" charset="0"/>
                </a:rPr>
                <a:t>Lookup table is created</a:t>
              </a:r>
            </a:p>
          </p:txBody>
        </p:sp>
      </p:grpSp>
      <p:pic>
        <p:nvPicPr>
          <p:cNvPr id="8" name="Picture 3" descr="D:\Documents\Proposal\LOEWE Zentrum NGAM\_VOLLANTRAG\Begehung\_Beitrag3DT\Infrastruktur Kompetenzen\Spectro LFP Transmissions  Reflexions Spectrophotomet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72" y="846869"/>
            <a:ext cx="28899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24305" y="1501293"/>
            <a:ext cx="478455" cy="35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881305" y="1859882"/>
            <a:ext cx="1143000" cy="11687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502761" y="1859882"/>
            <a:ext cx="664544" cy="11687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66905" y="4549293"/>
            <a:ext cx="275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CAD Design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for the measurement head</a:t>
            </a:r>
            <a:endParaRPr lang="de-DE" dirty="0"/>
          </a:p>
        </p:txBody>
      </p:sp>
      <p:sp>
        <p:nvSpPr>
          <p:cNvPr id="13" name="Rectangle 12"/>
          <p:cNvSpPr/>
          <p:nvPr/>
        </p:nvSpPr>
        <p:spPr>
          <a:xfrm>
            <a:off x="5843447" y="5259669"/>
            <a:ext cx="6319204" cy="757343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We work with Barbieri on a reflectance/transmittance spectrophotometer for automatically measuring RGBA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28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smtClean="0"/>
              <a:t>Examples</a:t>
            </a:r>
            <a:endParaRPr lang="de-DE" kern="0" dirty="0"/>
          </a:p>
        </p:txBody>
      </p:sp>
      <p:sp>
        <p:nvSpPr>
          <p:cNvPr id="4" name="Rectangle 3"/>
          <p:cNvSpPr/>
          <p:nvPr/>
        </p:nvSpPr>
        <p:spPr>
          <a:xfrm>
            <a:off x="1685999" y="3115318"/>
            <a:ext cx="2832249" cy="268434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Wavelength dependent absorption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oefficient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Scattering coefficient </a:t>
            </a:r>
            <a:b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4 cm</a:t>
            </a:r>
            <a:r>
              <a:rPr lang="en-US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Phase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unction: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Henyey-Greenstein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0.7</a:t>
            </a:r>
            <a:b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forward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cattering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) 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10335" y="3115318"/>
            <a:ext cx="2832249" cy="268434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Reference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Closest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reference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material 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8608" y="3115318"/>
            <a:ext cx="2832249" cy="268434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Color Adjusted Ref. 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Copy a*,b* pixel values from 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Copy median lightness from original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99" y="1204467"/>
            <a:ext cx="8904858" cy="191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29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smtClean="0"/>
              <a:t>Examples</a:t>
            </a:r>
            <a:endParaRPr lang="de-DE" kern="0" dirty="0"/>
          </a:p>
        </p:txBody>
      </p:sp>
      <p:sp>
        <p:nvSpPr>
          <p:cNvPr id="4" name="Rectangle 3"/>
          <p:cNvSpPr/>
          <p:nvPr/>
        </p:nvSpPr>
        <p:spPr>
          <a:xfrm>
            <a:off x="1736725" y="4847879"/>
            <a:ext cx="2184177" cy="118813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Scat  </a:t>
            </a:r>
            <a:r>
              <a:rPr lang="en-US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coeff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. 12 cm</a:t>
            </a:r>
            <a:r>
              <a:rPr lang="en-US" sz="1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Phase 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unction: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Henyey-Greenstein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-0.7</a:t>
            </a:r>
            <a:b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backward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scattering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) </a:t>
            </a:r>
            <a:endParaRPr lang="en-US" sz="1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40350" y="4868995"/>
            <a:ext cx="4301032" cy="1167016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Reference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Closest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reference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material </a:t>
            </a:r>
            <a:endParaRPr lang="en-US" sz="1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89453" y="4868995"/>
            <a:ext cx="2184177" cy="1188132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Scat  </a:t>
            </a:r>
            <a:r>
              <a:rPr lang="en-US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coeff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. 12 cm</a:t>
            </a:r>
            <a:r>
              <a:rPr lang="en-US" sz="1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Phase 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unction: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Henyey-Greenstein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-0.7</a:t>
            </a:r>
            <a:b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backward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scattering</a:t>
            </a:r>
            <a:r>
              <a:rPr lang="de-DE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) </a:t>
            </a:r>
            <a:endParaRPr lang="en-US" sz="1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4" y="1057007"/>
            <a:ext cx="8736905" cy="37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920902" y="1045933"/>
            <a:ext cx="4368551" cy="5000636"/>
            <a:chOff x="2339752" y="1067214"/>
            <a:chExt cx="4368551" cy="5000636"/>
          </a:xfrm>
        </p:grpSpPr>
        <p:sp>
          <p:nvSpPr>
            <p:cNvPr id="9" name="Rectangle 8"/>
            <p:cNvSpPr/>
            <p:nvPr/>
          </p:nvSpPr>
          <p:spPr>
            <a:xfrm>
              <a:off x="2359200" y="4900834"/>
              <a:ext cx="4301032" cy="1167016"/>
            </a:xfrm>
            <a:prstGeom prst="rect">
              <a:avLst/>
            </a:prstGeom>
            <a:solidFill>
              <a:srgbClr val="179C7D"/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Color Adjusted </a:t>
              </a:r>
              <a:r>
                <a:rPr lang="en-US" sz="14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Reference Materials</a:t>
              </a:r>
              <a:endParaRPr lang="en-US" sz="1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Copy a*,b* pixel values from original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Copy median lightness from original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075243"/>
              <a:ext cx="2184178" cy="375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244" y="1067214"/>
              <a:ext cx="2169059" cy="3801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8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3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/>
          <a:stretch/>
        </p:blipFill>
        <p:spPr bwMode="auto">
          <a:xfrm>
            <a:off x="2391136" y="56875"/>
            <a:ext cx="7016650" cy="4668269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9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39552" y="5077633"/>
            <a:ext cx="7920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Redefining A in RGBA: Towards a Standard for Graphical 3D Printing</a:t>
            </a:r>
            <a:endParaRPr lang="de-DE" sz="1200" dirty="0" smtClean="0"/>
          </a:p>
          <a:p>
            <a:r>
              <a:rPr lang="de-DE" sz="1200" dirty="0" smtClean="0"/>
              <a:t>Philipp </a:t>
            </a:r>
            <a:r>
              <a:rPr lang="de-DE" sz="1200" dirty="0"/>
              <a:t>Urban, Tejas Madan Tanksale, Alan Brunton, Bui Minh Vu, Shigeki Nakauchi</a:t>
            </a:r>
            <a:br>
              <a:rPr lang="de-DE" sz="1200" dirty="0"/>
            </a:br>
            <a:r>
              <a:rPr lang="de-DE" sz="1200" dirty="0"/>
              <a:t>ACM Transactions on Graphics, Volume 38, </a:t>
            </a:r>
            <a:r>
              <a:rPr lang="de-DE" sz="1200" dirty="0" err="1"/>
              <a:t>Issue</a:t>
            </a:r>
            <a:r>
              <a:rPr lang="de-DE" sz="1200" dirty="0"/>
              <a:t> 3, </a:t>
            </a:r>
            <a:r>
              <a:rPr lang="de-DE" sz="1200" dirty="0" err="1"/>
              <a:t>Article</a:t>
            </a:r>
            <a:r>
              <a:rPr lang="de-DE" sz="1200" dirty="0"/>
              <a:t> 21, May </a:t>
            </a:r>
            <a:r>
              <a:rPr lang="de-DE" sz="1200" dirty="0" smtClean="0"/>
              <a:t>2019</a:t>
            </a:r>
          </a:p>
          <a:p>
            <a:endParaRPr lang="en-US" sz="1200" dirty="0"/>
          </a:p>
          <a:p>
            <a:r>
              <a:rPr lang="en-US" sz="1200" dirty="0" smtClean="0"/>
              <a:t>Preprint on </a:t>
            </a:r>
            <a:r>
              <a:rPr lang="en-US" sz="1200" dirty="0" err="1" smtClean="0"/>
              <a:t>arXiv</a:t>
            </a:r>
            <a:r>
              <a:rPr lang="en-US" sz="1200" dirty="0" smtClean="0"/>
              <a:t> incl. </a:t>
            </a:r>
            <a:r>
              <a:rPr lang="en-US" sz="1200" dirty="0" err="1" smtClean="0"/>
              <a:t>Matlab</a:t>
            </a:r>
            <a:r>
              <a:rPr lang="en-US" sz="1200" dirty="0" smtClean="0"/>
              <a:t> scripts: </a:t>
            </a:r>
            <a:r>
              <a:rPr lang="de-DE" sz="1200" dirty="0">
                <a:hlinkClick r:id="rId3"/>
              </a:rPr>
              <a:t>https://arxiv.org/abs/1710.00546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17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30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Perceptually-Uniform Embedding of A 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3" y="1239125"/>
            <a:ext cx="443074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31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 smtClean="0"/>
              <a:t>What does Perceptual-Uniformity of </a:t>
            </a:r>
            <a:r>
              <a:rPr lang="en-US" i="1" kern="0" dirty="0" smtClean="0"/>
              <a:t>A</a:t>
            </a:r>
            <a:r>
              <a:rPr lang="en-US" kern="0" dirty="0" smtClean="0"/>
              <a:t> mean?</a:t>
            </a:r>
            <a:endParaRPr lang="en-US" kern="0" dirty="0"/>
          </a:p>
        </p:txBody>
      </p:sp>
      <p:sp>
        <p:nvSpPr>
          <p:cNvPr id="11" name="Rectangle 10"/>
          <p:cNvSpPr/>
          <p:nvPr/>
        </p:nvSpPr>
        <p:spPr>
          <a:xfrm rot="19947838">
            <a:off x="2699876" y="2117488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i="1" dirty="0" smtClean="0">
                <a:solidFill>
                  <a:schemeClr val="bg1"/>
                </a:solidFill>
              </a:rPr>
              <a:t>A=0.2</a:t>
            </a:r>
            <a:endParaRPr lang="de-DE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00299" y="1143000"/>
                <a:ext cx="6032309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Symbol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  <m:r>
                      <a:rPr lang="en-US" b="1" i="1" smtClean="0">
                        <a:latin typeface="Cambria Math"/>
                      </a:rPr>
                      <m:t>,</m:t>
                    </m:r>
                    <m:r>
                      <a:rPr lang="en-US" b="1" i="1" smtClean="0">
                        <a:latin typeface="Cambria Math"/>
                      </a:rPr>
                      <m:t>𝒚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: </m:t>
                    </m:r>
                  </m:oMath>
                </a14:m>
                <a:r>
                  <a:rPr lang="en-US" i="1" dirty="0" smtClean="0"/>
                  <a:t>|A</a:t>
                </a:r>
                <a14:m>
                  <m:oMath xmlns:m="http://schemas.openxmlformats.org/officeDocument/2006/math">
                    <m:r>
                      <a:rPr lang="en-US" b="1" i="1" baseline="-25000">
                        <a:latin typeface="Cambria Math"/>
                      </a:rPr>
                      <m:t>𝒙</m:t>
                    </m:r>
                    <m:r>
                      <a:rPr lang="en-US" b="1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/>
                  <a:t>- A</a:t>
                </a:r>
                <a14:m>
                  <m:oMath xmlns:m="http://schemas.openxmlformats.org/officeDocument/2006/math">
                    <m:r>
                      <a:rPr lang="en-US" b="1" i="1" baseline="-25000">
                        <a:latin typeface="Cambria Math"/>
                      </a:rPr>
                      <m:t>𝒚</m:t>
                    </m:r>
                  </m:oMath>
                </a14:m>
                <a:r>
                  <a:rPr lang="en-US" i="1" dirty="0" smtClean="0"/>
                  <a:t>| </a:t>
                </a:r>
                <a:r>
                  <a:rPr lang="en-US" i="1" dirty="0"/>
                  <a:t>=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i="1" dirty="0" smtClean="0">
                    <a:solidFill>
                      <a:schemeClr val="tx1"/>
                    </a:solidFill>
                    <a:sym typeface="Symbol"/>
                  </a:rPr>
                  <a:t>T(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sym typeface="Symbol"/>
                  </a:rPr>
                  <a:t>)</a:t>
                </a:r>
                <a:r>
                  <a:rPr lang="de-DE" i="1" baseline="-25000" dirty="0" smtClean="0">
                    <a:sym typeface="Symbol"/>
                  </a:rPr>
                  <a:t/>
                </a:r>
                <a:br>
                  <a:rPr lang="de-DE" i="1" baseline="-25000" dirty="0" smtClean="0">
                    <a:sym typeface="Symbol"/>
                  </a:rPr>
                </a:br>
                <a:r>
                  <a:rPr lang="de-DE" i="1" baseline="-25000" dirty="0" smtClean="0">
                    <a:sym typeface="Symbol"/>
                  </a:rPr>
                  <a:t/>
                </a:r>
                <a:br>
                  <a:rPr lang="de-DE" i="1" baseline="-25000" dirty="0" smtClean="0">
                    <a:sym typeface="Symbol"/>
                  </a:rPr>
                </a:br>
                <a:r>
                  <a:rPr lang="en-US" dirty="0" smtClean="0">
                    <a:sym typeface="Symbol"/>
                  </a:rPr>
                  <a:t>where </a:t>
                </a:r>
                <a:r>
                  <a:rPr lang="en-US" i="1" dirty="0" smtClean="0">
                    <a:sym typeface="Symbol"/>
                  </a:rPr>
                  <a:t></a:t>
                </a:r>
                <a:r>
                  <a:rPr lang="en-US" i="1" dirty="0">
                    <a:sym typeface="Symbol"/>
                  </a:rPr>
                  <a:t>T(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b="1" i="1">
                        <a:latin typeface="Cambria Math"/>
                      </a:rPr>
                      <m:t>,</m:t>
                    </m:r>
                    <m:r>
                      <a:rPr lang="en-US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i="1" dirty="0" smtClean="0">
                    <a:sym typeface="Symbol"/>
                  </a:rPr>
                  <a:t>)</a:t>
                </a:r>
                <a:r>
                  <a:rPr lang="en-US" dirty="0" smtClean="0">
                    <a:sym typeface="Symbol"/>
                  </a:rPr>
                  <a:t> is the median translucency difference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>
                    <a:sym typeface="Symbol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dirty="0" smtClean="0">
                    <a:sym typeface="Symbol"/>
                  </a:rPr>
                  <a:t> perceived by the population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baseline="-25000" dirty="0">
                  <a:sym typeface="Symbo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baseline="-25000" dirty="0" smtClean="0">
                  <a:sym typeface="Symbo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Symbol"/>
                  </a:rPr>
                  <a:t>We need to adjust the parameters of </a:t>
                </a:r>
                <a:r>
                  <a:rPr lang="en-US" i="1" dirty="0" smtClean="0">
                    <a:sym typeface="Symbol"/>
                  </a:rPr>
                  <a:t>A</a:t>
                </a:r>
                <a:r>
                  <a:rPr lang="en-US" dirty="0" smtClean="0">
                    <a:sym typeface="Symbol"/>
                  </a:rPr>
                  <a:t> to minimize the error between predicted and perceived translucency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Symbo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Symbol"/>
                  </a:rPr>
                  <a:t>Note that it is unlikely that a perfect perceptually-uniform translucency space exists (curvature, diminishing returns phenomenon)</a:t>
                </a:r>
                <a:endParaRPr lang="de-DE" baseline="-25000" dirty="0">
                  <a:sym typeface="Symbol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9" y="1143000"/>
                <a:ext cx="6032309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606" t="-1071" r="-1616" b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46251" y="2115261"/>
            <a:ext cx="1406412" cy="755110"/>
            <a:chOff x="2546251" y="2115261"/>
            <a:chExt cx="1406412" cy="75511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546251" y="2115261"/>
              <a:ext cx="1406412" cy="71132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 rot="19947838">
              <a:off x="2871510" y="2501039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sym typeface="Symbol"/>
                </a:rPr>
                <a:t>T</a:t>
              </a:r>
              <a:r>
                <a:rPr lang="en-US" i="1" dirty="0" smtClean="0">
                  <a:solidFill>
                    <a:schemeClr val="bg1"/>
                  </a:solidFill>
                </a:rPr>
                <a:t>=0.1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17296" y="4526038"/>
            <a:ext cx="950901" cy="738664"/>
            <a:chOff x="1817296" y="4526038"/>
            <a:chExt cx="950901" cy="7386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898179" y="4895370"/>
              <a:ext cx="64807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17296" y="4526038"/>
              <a:ext cx="950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sym typeface="Symbol"/>
                </a:rPr>
                <a:t></a:t>
              </a:r>
              <a:r>
                <a:rPr lang="en-US" i="1" dirty="0" smtClean="0">
                  <a:solidFill>
                    <a:schemeClr val="bg1"/>
                  </a:solidFill>
                </a:rPr>
                <a:t>A=0.2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17296" y="4895370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sym typeface="Symbol"/>
                </a:rPr>
                <a:t>T</a:t>
              </a:r>
              <a:r>
                <a:rPr lang="en-US" i="1" dirty="0" smtClean="0">
                  <a:solidFill>
                    <a:schemeClr val="bg1"/>
                  </a:solidFill>
                </a:rPr>
                <a:t>=0.2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 rot="19947838">
            <a:off x="2702148" y="2119760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sym typeface="Symbol"/>
              </a:rPr>
              <a:t></a:t>
            </a:r>
            <a:r>
              <a:rPr lang="en-US" i="1" dirty="0" smtClean="0">
                <a:solidFill>
                  <a:srgbClr val="FF0000"/>
                </a:solidFill>
              </a:rPr>
              <a:t>A=0.1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8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32</a:t>
            </a:fld>
            <a:endParaRPr lang="de-DE"/>
          </a:p>
        </p:txBody>
      </p:sp>
      <p:sp>
        <p:nvSpPr>
          <p:cNvPr id="3" name="TextBox 2"/>
          <p:cNvSpPr txBox="1"/>
          <p:nvPr/>
        </p:nvSpPr>
        <p:spPr>
          <a:xfrm>
            <a:off x="310828" y="1066800"/>
            <a:ext cx="104896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For the reference materials: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We seek </a:t>
            </a:r>
            <a:r>
              <a:rPr lang="en-US" dirty="0">
                <a:latin typeface="Calibri" panose="020F0502020204030204" pitchFamily="34" charset="0"/>
              </a:rPr>
              <a:t>a </a:t>
            </a:r>
            <a:r>
              <a:rPr lang="en-US" b="1" dirty="0">
                <a:latin typeface="Calibri" panose="020F0502020204030204" pitchFamily="34" charset="0"/>
              </a:rPr>
              <a:t>psychometric </a:t>
            </a:r>
            <a:r>
              <a:rPr lang="en-US" b="1" dirty="0" smtClean="0">
                <a:latin typeface="Calibri" panose="020F0502020204030204" pitchFamily="34" charset="0"/>
              </a:rPr>
              <a:t>function </a:t>
            </a:r>
            <a:r>
              <a:rPr lang="en-US" dirty="0" smtClean="0">
                <a:latin typeface="Calibri" panose="020F0502020204030204" pitchFamily="34" charset="0"/>
              </a:rPr>
              <a:t>and </a:t>
            </a:r>
            <a:r>
              <a:rPr lang="en-US" dirty="0">
                <a:latin typeface="Calibri" panose="020F0502020204030204" pitchFamily="34" charset="0"/>
              </a:rPr>
              <a:t>a </a:t>
            </a:r>
            <a:r>
              <a:rPr lang="en-US" b="1" dirty="0">
                <a:latin typeface="Calibri" panose="020F0502020204030204" pitchFamily="34" charset="0"/>
              </a:rPr>
              <a:t>modified attenuation coefficient </a:t>
            </a:r>
            <a:r>
              <a:rPr lang="en-US" dirty="0" smtClean="0">
                <a:latin typeface="Calibri" panose="020F0502020204030204" pitchFamily="34" charset="0"/>
              </a:rPr>
              <a:t>that embeds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Calibri" panose="020F0502020204030204" pitchFamily="34" charset="0"/>
              </a:rPr>
              <a:t> into a perceptually-uniform scale, i.e. Euclidean distances agree with perceived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We need to know perceptual 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translucency differences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sym typeface="Symbol"/>
              </a:rPr>
              <a:t> Psychophysical experiment</a:t>
            </a: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3350" y="3457437"/>
            <a:ext cx="1239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View Point 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88" y="2468765"/>
            <a:ext cx="4722495" cy="304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28175" y="2836169"/>
            <a:ext cx="2572428" cy="2290167"/>
            <a:chOff x="666255" y="3124200"/>
            <a:chExt cx="2572428" cy="2290167"/>
          </a:xfrm>
        </p:grpSpPr>
        <p:grpSp>
          <p:nvGrpSpPr>
            <p:cNvPr id="7" name="Group 6"/>
            <p:cNvGrpSpPr/>
            <p:nvPr/>
          </p:nvGrpSpPr>
          <p:grpSpPr>
            <a:xfrm>
              <a:off x="666255" y="3124200"/>
              <a:ext cx="2572428" cy="1074420"/>
              <a:chOff x="666255" y="3124200"/>
              <a:chExt cx="2572428" cy="10744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975964" y="3546086"/>
                <a:ext cx="208230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832" y="3886200"/>
                <a:ext cx="1285875" cy="312420"/>
              </a:xfrm>
              <a:prstGeom prst="rect">
                <a:avLst/>
              </a:prstGeom>
            </p:spPr>
          </p:pic>
          <p:cxnSp>
            <p:nvCxnSpPr>
              <p:cNvPr id="11" name="Straight Connector 10"/>
              <p:cNvCxnSpPr/>
              <p:nvPr/>
            </p:nvCxnSpPr>
            <p:spPr>
              <a:xfrm flipH="1">
                <a:off x="2729817" y="3124200"/>
                <a:ext cx="50886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572350" y="3126081"/>
                <a:ext cx="425121" cy="498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666255" y="3581400"/>
                <a:ext cx="2331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psychometric function </a:t>
                </a:r>
                <a:endParaRPr lang="de-DE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5153" y="4262239"/>
              <a:ext cx="2118655" cy="1152128"/>
            </a:xfrm>
            <a:prstGeom prst="rect">
              <a:avLst/>
            </a:prstGeom>
            <a:solidFill>
              <a:srgbClr val="179C7D"/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Assumption</a:t>
              </a:r>
              <a:b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Stevens’ power law is applicable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14720" y="2836169"/>
            <a:ext cx="3733800" cy="2897087"/>
            <a:chOff x="3352800" y="3124200"/>
            <a:chExt cx="3733800" cy="2897087"/>
          </a:xfrm>
        </p:grpSpPr>
        <p:grpSp>
          <p:nvGrpSpPr>
            <p:cNvPr id="15" name="Group 14"/>
            <p:cNvGrpSpPr/>
            <p:nvPr/>
          </p:nvGrpSpPr>
          <p:grpSpPr>
            <a:xfrm>
              <a:off x="3352800" y="3124200"/>
              <a:ext cx="3733800" cy="1070729"/>
              <a:chOff x="3352800" y="3124200"/>
              <a:chExt cx="3733800" cy="1070729"/>
            </a:xfrm>
          </p:grpSpPr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400" y="3930134"/>
                <a:ext cx="1895475" cy="264795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3352800" y="3124200"/>
                <a:ext cx="50886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3607511" y="3127555"/>
                <a:ext cx="425121" cy="498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3871361" y="3593068"/>
                <a:ext cx="3215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modified attenuation coefficient</a:t>
                </a:r>
                <a:endParaRPr lang="de-DE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211960" y="4262238"/>
              <a:ext cx="2118655" cy="1759049"/>
            </a:xfrm>
            <a:prstGeom prst="rect">
              <a:avLst/>
            </a:prstGeom>
            <a:solidFill>
              <a:srgbClr val="179C7D"/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Assumption</a:t>
              </a:r>
              <a:b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Scattering and absorption have different impact on perceived translucency</a:t>
              </a: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Perceptually-Uniform Embedding of A </a:t>
            </a:r>
          </a:p>
        </p:txBody>
      </p:sp>
    </p:spTree>
    <p:extLst>
      <p:ext uri="{BB962C8B-B14F-4D97-AF65-F5344CB8AC3E}">
        <p14:creationId xmlns:p14="http://schemas.microsoft.com/office/powerpoint/2010/main" val="4768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3" y="1239125"/>
            <a:ext cx="443074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33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/>
              <a:t>Psychophysical experiment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00299" y="781050"/>
            <a:ext cx="62357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Use anchor pair of reference materials with a small but clearly visible </a:t>
            </a:r>
            <a:r>
              <a:rPr lang="en-US" dirty="0">
                <a:sym typeface="Symbol"/>
              </a:rPr>
              <a:t>translucency difference </a:t>
            </a:r>
            <a:r>
              <a:rPr lang="en-US" dirty="0" err="1" smtClean="0">
                <a:sym typeface="Symbol"/>
              </a:rPr>
              <a:t>T</a:t>
            </a:r>
            <a:r>
              <a:rPr lang="en-US" baseline="-25000" dirty="0" err="1" smtClean="0">
                <a:sym typeface="Symbol"/>
              </a:rPr>
              <a:t>anchor</a:t>
            </a:r>
            <a:endParaRPr lang="en-US" dirty="0"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Determine for well distributed reference materials and directions the same difference by conducting a </a:t>
            </a:r>
            <a:br>
              <a:rPr lang="en-US" dirty="0" smtClean="0">
                <a:sym typeface="Symbol"/>
              </a:rPr>
            </a:br>
            <a:r>
              <a:rPr lang="de-DE" dirty="0" err="1" smtClean="0">
                <a:sym typeface="Symbol"/>
              </a:rPr>
              <a:t>p</a:t>
            </a:r>
            <a:r>
              <a:rPr lang="de-DE" dirty="0" err="1" smtClean="0"/>
              <a:t>sychophysical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stimuli</a:t>
            </a:r>
            <a:r>
              <a:rPr lang="de-DE" dirty="0"/>
              <a:t> [Engeldrum 2000]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Color-</a:t>
            </a:r>
            <a:r>
              <a:rPr lang="de-DE" dirty="0" err="1"/>
              <a:t>calibrated</a:t>
            </a:r>
            <a:r>
              <a:rPr lang="de-DE" dirty="0"/>
              <a:t> </a:t>
            </a:r>
            <a:r>
              <a:rPr lang="de-DE" dirty="0" err="1"/>
              <a:t>display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Monte-</a:t>
            </a:r>
            <a:r>
              <a:rPr lang="de-DE" dirty="0" err="1"/>
              <a:t>carlo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tracer</a:t>
            </a:r>
            <a:r>
              <a:rPr lang="de-DE" dirty="0"/>
              <a:t> </a:t>
            </a:r>
            <a:r>
              <a:rPr lang="de-DE" dirty="0" err="1"/>
              <a:t>Mitsuba</a:t>
            </a:r>
            <a:r>
              <a:rPr lang="de-DE" dirty="0"/>
              <a:t> [Jakob 2010]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40 </a:t>
            </a:r>
            <a:r>
              <a:rPr lang="de-DE" dirty="0" err="1"/>
              <a:t>subjects</a:t>
            </a:r>
            <a:r>
              <a:rPr lang="de-DE" dirty="0"/>
              <a:t> (6 </a:t>
            </a:r>
            <a:r>
              <a:rPr lang="de-DE" dirty="0" err="1"/>
              <a:t>female</a:t>
            </a:r>
            <a:r>
              <a:rPr lang="de-DE" dirty="0"/>
              <a:t>, 34 male</a:t>
            </a:r>
            <a:r>
              <a:rPr lang="de-DE" dirty="0" smtClean="0"/>
              <a:t>)</a:t>
            </a:r>
            <a:endParaRPr lang="de-DE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98179" y="4895370"/>
            <a:ext cx="6480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98179" y="4868074"/>
            <a:ext cx="93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i="1" dirty="0" err="1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i="1" baseline="-25000" dirty="0" err="1" smtClean="0">
                <a:solidFill>
                  <a:schemeClr val="bg1"/>
                </a:solidFill>
                <a:sym typeface="Symbol"/>
              </a:rPr>
              <a:t>anchor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49457" y="3505573"/>
            <a:ext cx="967701" cy="943597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166282" y="3423685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oup 23"/>
          <p:cNvGrpSpPr/>
          <p:nvPr/>
        </p:nvGrpSpPr>
        <p:grpSpPr>
          <a:xfrm>
            <a:off x="2993621" y="3705880"/>
            <a:ext cx="933845" cy="454884"/>
            <a:chOff x="2993621" y="3705880"/>
            <a:chExt cx="933845" cy="454884"/>
          </a:xfrm>
        </p:grpSpPr>
        <p:sp>
          <p:nvSpPr>
            <p:cNvPr id="22" name="Oval 21"/>
            <p:cNvSpPr/>
            <p:nvPr/>
          </p:nvSpPr>
          <p:spPr>
            <a:xfrm>
              <a:off x="3789140" y="4036033"/>
              <a:ext cx="137767" cy="1247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 rot="2630394">
              <a:off x="2993621" y="3705880"/>
              <a:ext cx="933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sym typeface="Symbol"/>
                </a:rPr>
                <a:t></a:t>
              </a:r>
              <a:r>
                <a:rPr lang="en-US" i="1" dirty="0" err="1" smtClean="0">
                  <a:solidFill>
                    <a:schemeClr val="bg1"/>
                  </a:solidFill>
                  <a:sym typeface="Symbol"/>
                </a:rPr>
                <a:t>T</a:t>
              </a:r>
              <a:r>
                <a:rPr lang="en-US" i="1" baseline="-25000" dirty="0" err="1" smtClean="0">
                  <a:solidFill>
                    <a:schemeClr val="bg1"/>
                  </a:solidFill>
                  <a:sym typeface="Symbol"/>
                </a:rPr>
                <a:t>anchor</a:t>
              </a:r>
              <a:endParaRPr lang="de-DE" i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1888395" y="4847054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2461195" y="4852314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/>
              <a:t>Psychophysical experiment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00299" y="1181100"/>
            <a:ext cx="623575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Use anchor pair of reference materials with a small but clearly visible </a:t>
            </a:r>
            <a:r>
              <a:rPr lang="en-US" dirty="0">
                <a:sym typeface="Symbol"/>
              </a:rPr>
              <a:t>translucency difference </a:t>
            </a:r>
            <a:r>
              <a:rPr lang="en-US" dirty="0" err="1" smtClean="0">
                <a:sym typeface="Symbol"/>
              </a:rPr>
              <a:t>T</a:t>
            </a:r>
            <a:r>
              <a:rPr lang="en-US" baseline="-25000" dirty="0" err="1" smtClean="0">
                <a:sym typeface="Symbol"/>
              </a:rPr>
              <a:t>anchor</a:t>
            </a:r>
            <a:endParaRPr lang="en-US" dirty="0"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Determine for well distributed reference materials and directions the same difference by conducting a </a:t>
            </a:r>
            <a:br>
              <a:rPr lang="en-US" dirty="0" smtClean="0">
                <a:sym typeface="Symbol"/>
              </a:rPr>
            </a:br>
            <a:r>
              <a:rPr lang="de-DE" dirty="0" err="1" smtClean="0">
                <a:sym typeface="Symbol"/>
              </a:rPr>
              <a:t>p</a:t>
            </a:r>
            <a:r>
              <a:rPr lang="de-DE" dirty="0" err="1" smtClean="0"/>
              <a:t>sychophysical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stimuli</a:t>
            </a:r>
            <a:r>
              <a:rPr lang="de-DE" dirty="0"/>
              <a:t> [Engeldrum 2000]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Color-</a:t>
            </a:r>
            <a:r>
              <a:rPr lang="de-DE" dirty="0" err="1"/>
              <a:t>calibrated</a:t>
            </a:r>
            <a:r>
              <a:rPr lang="de-DE" dirty="0"/>
              <a:t> </a:t>
            </a:r>
            <a:r>
              <a:rPr lang="de-DE" dirty="0" err="1"/>
              <a:t>display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Monte-</a:t>
            </a:r>
            <a:r>
              <a:rPr lang="de-DE" dirty="0" err="1"/>
              <a:t>carlo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tracer</a:t>
            </a:r>
            <a:r>
              <a:rPr lang="de-DE" dirty="0"/>
              <a:t> </a:t>
            </a:r>
            <a:r>
              <a:rPr lang="de-DE" dirty="0" err="1"/>
              <a:t>Mitsuba</a:t>
            </a:r>
            <a:r>
              <a:rPr lang="de-DE" dirty="0"/>
              <a:t> [Jakob 2010]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40 </a:t>
            </a:r>
            <a:r>
              <a:rPr lang="de-DE" dirty="0" err="1"/>
              <a:t>subjects</a:t>
            </a:r>
            <a:r>
              <a:rPr lang="de-DE" dirty="0"/>
              <a:t> (6 </a:t>
            </a:r>
            <a:r>
              <a:rPr lang="de-DE" dirty="0" err="1"/>
              <a:t>female</a:t>
            </a:r>
            <a:r>
              <a:rPr lang="de-DE" dirty="0"/>
              <a:t>, 34 male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Subjects were asked: </a:t>
            </a:r>
            <a:r>
              <a:rPr lang="en-US" b="1" i="1" dirty="0"/>
              <a:t>Which pair has the larger perceived </a:t>
            </a:r>
            <a:r>
              <a:rPr lang="en-US" b="1" i="1" dirty="0" smtClean="0"/>
              <a:t>translucency? </a:t>
            </a:r>
            <a:r>
              <a:rPr lang="en-US" dirty="0"/>
              <a:t>(left/right)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de-DE" baseline="-25000" dirty="0">
              <a:sym typeface="Symbol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8732" y="1693738"/>
            <a:ext cx="5778717" cy="3938736"/>
            <a:chOff x="2760163" y="2204864"/>
            <a:chExt cx="5778717" cy="3938736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163" y="2204864"/>
              <a:ext cx="5778717" cy="3319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ight Brace 35"/>
            <p:cNvSpPr/>
            <p:nvPr/>
          </p:nvSpPr>
          <p:spPr>
            <a:xfrm rot="16200000" flipH="1">
              <a:off x="6937008" y="4270178"/>
              <a:ext cx="348005" cy="2770578"/>
            </a:xfrm>
            <a:prstGeom prst="rightBrace">
              <a:avLst>
                <a:gd name="adj1" fmla="val 8333"/>
                <a:gd name="adj2" fmla="val 490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ight Brace 36"/>
            <p:cNvSpPr/>
            <p:nvPr/>
          </p:nvSpPr>
          <p:spPr>
            <a:xfrm rot="16200000" flipH="1">
              <a:off x="4068787" y="4258182"/>
              <a:ext cx="348005" cy="2770578"/>
            </a:xfrm>
            <a:prstGeom prst="rightBrace">
              <a:avLst>
                <a:gd name="adj1" fmla="val 8333"/>
                <a:gd name="adj2" fmla="val 490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95700" y="5774268"/>
              <a:ext cx="9743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Test pair</a:t>
              </a:r>
              <a:endParaRPr lang="de-DE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38900" y="5774268"/>
              <a:ext cx="12795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Anchor pair</a:t>
              </a:r>
              <a:endParaRPr lang="de-DE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1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AFF00"/>
              </a:clrFrom>
              <a:clrTo>
                <a:srgbClr val="BA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3" y="1239125"/>
            <a:ext cx="443074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35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/>
              <a:t>Psychophysical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00299" y="1295400"/>
                <a:ext cx="6235757" cy="443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experimentally determined pair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of reference materials correspond to a pair of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values with a difference of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Solve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r>
                  <a:rPr lang="en-US" dirty="0" smtClean="0"/>
                  <a:t> is the set of pairs with the same perceived translucency difference as the anchor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>
                  <a:sym typeface="Symbol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Symbol"/>
                  </a:rPr>
                  <a:t>Solution: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0.4,0.6</m:t>
                        </m:r>
                      </m:e>
                    </m: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dirty="0" smtClean="0">
                    <a:sym typeface="Symbol"/>
                  </a:rPr>
                  <a:t>(better uniformity than CIELAB)</a:t>
                </a:r>
                <a:endParaRPr lang="de-DE" dirty="0" smtClean="0">
                  <a:sym typeface="Symbol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9" y="1295400"/>
                <a:ext cx="6235757" cy="4431983"/>
              </a:xfrm>
              <a:prstGeom prst="rect">
                <a:avLst/>
              </a:prstGeom>
              <a:blipFill rotWithShape="1">
                <a:blip r:embed="rId3"/>
                <a:stretch>
                  <a:fillRect l="-587" t="-688" b="-1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898179" y="4895370"/>
            <a:ext cx="6480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98179" y="4868074"/>
            <a:ext cx="93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i="1" dirty="0" err="1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i="1" baseline="-25000" dirty="0" err="1" smtClean="0">
                <a:solidFill>
                  <a:schemeClr val="bg1"/>
                </a:solidFill>
                <a:sym typeface="Symbol"/>
              </a:rPr>
              <a:t>anchor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49457" y="3505573"/>
            <a:ext cx="967701" cy="943597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166282" y="3423685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oup 23"/>
          <p:cNvGrpSpPr/>
          <p:nvPr/>
        </p:nvGrpSpPr>
        <p:grpSpPr>
          <a:xfrm>
            <a:off x="2993621" y="3705880"/>
            <a:ext cx="933845" cy="454884"/>
            <a:chOff x="2993621" y="3705880"/>
            <a:chExt cx="933845" cy="454884"/>
          </a:xfrm>
        </p:grpSpPr>
        <p:sp>
          <p:nvSpPr>
            <p:cNvPr id="22" name="Oval 21"/>
            <p:cNvSpPr/>
            <p:nvPr/>
          </p:nvSpPr>
          <p:spPr>
            <a:xfrm>
              <a:off x="3789140" y="4036033"/>
              <a:ext cx="137767" cy="1247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 rot="2630394">
              <a:off x="2993621" y="3705880"/>
              <a:ext cx="933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sym typeface="Symbol"/>
                </a:rPr>
                <a:t></a:t>
              </a:r>
              <a:r>
                <a:rPr lang="en-US" i="1" dirty="0" err="1" smtClean="0">
                  <a:solidFill>
                    <a:schemeClr val="bg1"/>
                  </a:solidFill>
                  <a:sym typeface="Symbol"/>
                </a:rPr>
                <a:t>T</a:t>
              </a:r>
              <a:r>
                <a:rPr lang="en-US" i="1" baseline="-25000" dirty="0" err="1" smtClean="0">
                  <a:solidFill>
                    <a:schemeClr val="bg1"/>
                  </a:solidFill>
                  <a:sym typeface="Symbol"/>
                </a:rPr>
                <a:t>anchor</a:t>
              </a:r>
              <a:endParaRPr lang="de-DE" i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1888395" y="4847054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2461195" y="4852314"/>
            <a:ext cx="137767" cy="1247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452143" y="3396131"/>
                <a:ext cx="4893967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sub>
                                    <m:sup/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sub>
                                    <m:sup/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de-DE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43" y="3396131"/>
                <a:ext cx="4893967" cy="7646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 rot="2453264">
                <a:off x="3078752" y="3411755"/>
                <a:ext cx="1219757" cy="404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3264">
                <a:off x="3078752" y="3411755"/>
                <a:ext cx="1219757" cy="4048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628536" y="4472465"/>
                <a:ext cx="1330171" cy="404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36" y="4472465"/>
                <a:ext cx="1330171" cy="404854"/>
              </a:xfrm>
              <a:prstGeom prst="rect">
                <a:avLst/>
              </a:prstGeom>
              <a:blipFill rotWithShape="1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698420" y="2229878"/>
                <a:ext cx="1219757" cy="404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</m:sSubSup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20" y="2229878"/>
                <a:ext cx="1219757" cy="404854"/>
              </a:xfrm>
              <a:prstGeom prst="rect">
                <a:avLst/>
              </a:prstGeom>
              <a:blipFill rotWithShape="1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5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00" y="381600"/>
            <a:ext cx="55816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36</a:t>
            </a:fld>
            <a:endParaRPr lang="de-DE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Perceptually-Uniform Embedding of A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00" y="382588"/>
            <a:ext cx="55816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0375" y="946908"/>
                <a:ext cx="253047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1,1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0.4,0.6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946908"/>
                <a:ext cx="2530475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687" t="-658" b="-72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63911" y="5339486"/>
            <a:ext cx="5291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Absorption and scattering coefficient in </a:t>
            </a:r>
          </a:p>
          <a:p>
            <a:pPr algn="r"/>
            <a:r>
              <a:rPr lang="en-US" dirty="0" smtClean="0"/>
              <a:t>parenthesis indicating the reference material  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402010" y="877094"/>
            <a:ext cx="215068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402010" y="1448594"/>
            <a:ext cx="215068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8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37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Adjusting A to the print size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0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38</a:t>
            </a:fld>
            <a:endParaRPr lang="de-DE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613834" y="382588"/>
            <a:ext cx="10964334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 smtClean="0"/>
              <a:t>Adjusting </a:t>
            </a:r>
            <a:r>
              <a:rPr lang="en-US" i="1" kern="0" dirty="0" smtClean="0"/>
              <a:t>A</a:t>
            </a:r>
            <a:r>
              <a:rPr lang="en-US" kern="0" dirty="0" smtClean="0"/>
              <a:t> to the Print Size</a:t>
            </a:r>
            <a:endParaRPr lang="de-DE" kern="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3" y="401638"/>
            <a:ext cx="665797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3834" y="1377434"/>
            <a:ext cx="26725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Problem: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Perceived</a:t>
            </a:r>
            <a:r>
              <a:rPr lang="de-DE" dirty="0" smtClean="0"/>
              <a:t> </a:t>
            </a:r>
            <a:r>
              <a:rPr lang="de-DE" dirty="0" err="1"/>
              <a:t>t</a:t>
            </a:r>
            <a:r>
              <a:rPr lang="de-DE" dirty="0" err="1" smtClean="0"/>
              <a:t>ranslucency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5224463" y="571289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Size X, Material A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7472363" y="5731947"/>
            <a:ext cx="20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Size Y, Material A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9739313" y="5731947"/>
            <a:ext cx="204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Size Y, Material 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68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905252" y="6297615"/>
            <a:ext cx="421217" cy="122237"/>
          </a:xfrm>
        </p:spPr>
        <p:txBody>
          <a:bodyPr/>
          <a:lstStyle/>
          <a:p>
            <a:fld id="{A37C5FFC-B0D9-4498-9F91-82E7729742AB}" type="slidenum">
              <a:rPr lang="de-DE" smtClean="0"/>
              <a:t>39</a:t>
            </a:fld>
            <a:endParaRPr lang="de-DE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613834" y="382588"/>
            <a:ext cx="10964334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 smtClean="0"/>
              <a:t>Adjusting </a:t>
            </a:r>
            <a:r>
              <a:rPr lang="en-US" i="1" kern="0" dirty="0" smtClean="0"/>
              <a:t>A</a:t>
            </a:r>
            <a:r>
              <a:rPr lang="en-US" kern="0" dirty="0" smtClean="0"/>
              <a:t> to the Print Size</a:t>
            </a:r>
            <a:endParaRPr lang="de-DE" kern="0" dirty="0"/>
          </a:p>
        </p:txBody>
      </p:sp>
      <p:grpSp>
        <p:nvGrpSpPr>
          <p:cNvPr id="2051" name="Group 2050"/>
          <p:cNvGrpSpPr/>
          <p:nvPr/>
        </p:nvGrpSpPr>
        <p:grpSpPr>
          <a:xfrm>
            <a:off x="5372100" y="1233166"/>
            <a:ext cx="3150885" cy="4557617"/>
            <a:chOff x="4667250" y="1233166"/>
            <a:chExt cx="3150885" cy="4557617"/>
          </a:xfrm>
        </p:grpSpPr>
        <p:sp>
          <p:nvSpPr>
            <p:cNvPr id="11" name="Rectangle 10"/>
            <p:cNvSpPr/>
            <p:nvPr/>
          </p:nvSpPr>
          <p:spPr>
            <a:xfrm>
              <a:off x="5528103" y="1233166"/>
              <a:ext cx="2290032" cy="455761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9" name="Freeform 2048"/>
            <p:cNvSpPr/>
            <p:nvPr/>
          </p:nvSpPr>
          <p:spPr>
            <a:xfrm>
              <a:off x="4667250" y="2305050"/>
              <a:ext cx="2552700" cy="2667000"/>
            </a:xfrm>
            <a:custGeom>
              <a:avLst/>
              <a:gdLst>
                <a:gd name="connsiteX0" fmla="*/ 0 w 2552700"/>
                <a:gd name="connsiteY0" fmla="*/ 2667000 h 2667000"/>
                <a:gd name="connsiteX1" fmla="*/ 1771650 w 2552700"/>
                <a:gd name="connsiteY1" fmla="*/ 2038350 h 2667000"/>
                <a:gd name="connsiteX2" fmla="*/ 2552700 w 2552700"/>
                <a:gd name="connsiteY2" fmla="*/ 800100 h 2667000"/>
                <a:gd name="connsiteX3" fmla="*/ 1276350 w 2552700"/>
                <a:gd name="connsiteY3" fmla="*/ 0 h 2667000"/>
                <a:gd name="connsiteX4" fmla="*/ 95250 w 2552700"/>
                <a:gd name="connsiteY4" fmla="*/ 93345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667000">
                  <a:moveTo>
                    <a:pt x="0" y="2667000"/>
                  </a:moveTo>
                  <a:lnTo>
                    <a:pt x="1771650" y="2038350"/>
                  </a:lnTo>
                  <a:lnTo>
                    <a:pt x="2552700" y="800100"/>
                  </a:lnTo>
                  <a:lnTo>
                    <a:pt x="1276350" y="0"/>
                  </a:lnTo>
                  <a:lnTo>
                    <a:pt x="95250" y="93345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50" name="Group 2049"/>
          <p:cNvGrpSpPr/>
          <p:nvPr/>
        </p:nvGrpSpPr>
        <p:grpSpPr>
          <a:xfrm>
            <a:off x="9220200" y="3511974"/>
            <a:ext cx="2005869" cy="2278809"/>
            <a:chOff x="5314950" y="1233166"/>
            <a:chExt cx="3150885" cy="4557617"/>
          </a:xfrm>
        </p:grpSpPr>
        <p:grpSp>
          <p:nvGrpSpPr>
            <p:cNvPr id="45" name="Group 44"/>
            <p:cNvGrpSpPr/>
            <p:nvPr/>
          </p:nvGrpSpPr>
          <p:grpSpPr>
            <a:xfrm>
              <a:off x="5429053" y="1233166"/>
              <a:ext cx="3036782" cy="4557617"/>
              <a:chOff x="1655676" y="1268760"/>
              <a:chExt cx="2196244" cy="295232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195736" y="1268760"/>
                <a:ext cx="1656184" cy="295232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55676" y="1290588"/>
                <a:ext cx="2074586" cy="47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 err="1" smtClean="0"/>
                  <a:t>air</a:t>
                </a:r>
                <a:r>
                  <a:rPr lang="de-DE" dirty="0" smtClean="0"/>
                  <a:t>   material B </a:t>
                </a:r>
                <a:endParaRPr lang="de-DE" dirty="0"/>
              </a:p>
            </p:txBody>
          </p:sp>
        </p:grpSp>
        <p:sp>
          <p:nvSpPr>
            <p:cNvPr id="49" name="Freeform 48"/>
            <p:cNvSpPr/>
            <p:nvPr/>
          </p:nvSpPr>
          <p:spPr>
            <a:xfrm>
              <a:off x="5314950" y="2305050"/>
              <a:ext cx="2552700" cy="2667000"/>
            </a:xfrm>
            <a:custGeom>
              <a:avLst/>
              <a:gdLst>
                <a:gd name="connsiteX0" fmla="*/ 0 w 2552700"/>
                <a:gd name="connsiteY0" fmla="*/ 2667000 h 2667000"/>
                <a:gd name="connsiteX1" fmla="*/ 1771650 w 2552700"/>
                <a:gd name="connsiteY1" fmla="*/ 2038350 h 2667000"/>
                <a:gd name="connsiteX2" fmla="*/ 2552700 w 2552700"/>
                <a:gd name="connsiteY2" fmla="*/ 800100 h 2667000"/>
                <a:gd name="connsiteX3" fmla="*/ 1276350 w 2552700"/>
                <a:gd name="connsiteY3" fmla="*/ 0 h 2667000"/>
                <a:gd name="connsiteX4" fmla="*/ 95250 w 2552700"/>
                <a:gd name="connsiteY4" fmla="*/ 93345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667000">
                  <a:moveTo>
                    <a:pt x="0" y="2667000"/>
                  </a:moveTo>
                  <a:lnTo>
                    <a:pt x="1771650" y="2038350"/>
                  </a:lnTo>
                  <a:lnTo>
                    <a:pt x="2552700" y="800100"/>
                  </a:lnTo>
                  <a:lnTo>
                    <a:pt x="1276350" y="0"/>
                  </a:lnTo>
                  <a:lnTo>
                    <a:pt x="95250" y="93345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1"/>
              <p:cNvSpPr txBox="1">
                <a:spLocks/>
              </p:cNvSpPr>
              <p:nvPr/>
            </p:nvSpPr>
            <p:spPr bwMode="auto">
              <a:xfrm>
                <a:off x="194734" y="986422"/>
                <a:ext cx="4282678" cy="4860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2pPr>
                <a:lvl3pPr marL="914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3pPr>
                <a:lvl4pPr marL="1371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4pPr>
                <a:lvl5pPr marL="18288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5pPr>
                <a:lvl6pPr marL="22860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6pPr>
                <a:lvl7pPr marL="27432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7pPr>
                <a:lvl8pPr marL="32004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8pPr>
                <a:lvl9pPr marL="3657600" indent="0" algn="ctr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None/>
                  <a:defRPr>
                    <a:solidFill>
                      <a:schemeClr val="tx1">
                        <a:tint val="75000"/>
                      </a:schemeClr>
                    </a:solidFill>
                    <a:latin typeface="+mn-lt"/>
                  </a:defRPr>
                </a:lvl9pPr>
              </a:lstStyle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kern="0" dirty="0" smtClean="0">
                    <a:solidFill>
                      <a:schemeClr val="tx1"/>
                    </a:solidFill>
                  </a:rPr>
                  <a:t>Scaling an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object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does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not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change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mean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scattering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and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absorption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kern="0" dirty="0" err="1" smtClean="0">
                    <a:solidFill>
                      <a:schemeClr val="tx1"/>
                    </a:solidFill>
                  </a:rPr>
                  <a:t>distances</a:t>
                </a:r>
                <a:r>
                  <a:rPr lang="de-DE" kern="0" dirty="0" smtClean="0">
                    <a:solidFill>
                      <a:schemeClr val="tx1"/>
                    </a:solidFill>
                  </a:rPr>
                  <a:t/>
                </a:r>
                <a:br>
                  <a:rPr lang="de-DE" kern="0" dirty="0" smtClean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  <a:sym typeface="Symbol"/>
                  </a:rPr>
                  <a:t> The object appears more translucent</a:t>
                </a: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endParaRPr lang="en-US" kern="0" dirty="0">
                  <a:solidFill>
                    <a:schemeClr val="tx1"/>
                  </a:solidFill>
                  <a:sym typeface="Symbol"/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Scale absorption and scattering coefficients to preserve appearance</a:t>
                </a: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endParaRPr lang="en-US" kern="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buClrTx/>
                  <a:buFont typeface="Arial" panose="020B0604020202020204" pitchFamily="34" charset="0"/>
                  <a:buChar char="•"/>
                </a:pPr>
                <a:r>
                  <a:rPr lang="de-DE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can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adjust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to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maintain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dirty="0">
                    <a:solidFill>
                      <a:schemeClr val="tx1"/>
                    </a:solidFill>
                  </a:rPr>
                  <a:t> original </a:t>
                </a:r>
                <a:r>
                  <a:rPr lang="de-DE" dirty="0" err="1">
                    <a:solidFill>
                      <a:schemeClr val="tx1"/>
                    </a:solidFill>
                  </a:rPr>
                  <a:t>translucent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appearance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of</a:t>
                </a:r>
                <a:r>
                  <a:rPr lang="de-DE" dirty="0">
                    <a:solidFill>
                      <a:schemeClr val="tx1"/>
                    </a:solidFill>
                  </a:rPr>
                  <a:t> an </a:t>
                </a:r>
                <a:r>
                  <a:rPr lang="de-DE" dirty="0" err="1">
                    <a:solidFill>
                      <a:schemeClr val="tx1"/>
                    </a:solidFill>
                  </a:rPr>
                  <a:t>object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scaled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by</a:t>
                </a:r>
                <a:r>
                  <a:rPr lang="de-DE" dirty="0">
                    <a:solidFill>
                      <a:schemeClr val="tx1"/>
                    </a:solidFill>
                  </a:rPr>
                  <a:t> a </a:t>
                </a:r>
                <a:r>
                  <a:rPr lang="de-DE" dirty="0" err="1">
                    <a:solidFill>
                      <a:schemeClr val="tx1"/>
                    </a:solidFill>
                  </a:rPr>
                  <a:t>factor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𝑞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algn="l">
                  <a:buClrTx/>
                </a:pPr>
                <a:endParaRPr lang="de-DE" kern="0" dirty="0" smtClean="0">
                  <a:solidFill>
                    <a:schemeClr val="tx1"/>
                  </a:solidFill>
                </a:endParaRPr>
              </a:p>
              <a:p>
                <a:pPr algn="l">
                  <a:buClrTx/>
                </a:pPr>
                <a:endParaRPr lang="en-US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734" y="986422"/>
                <a:ext cx="4282678" cy="4860925"/>
              </a:xfrm>
              <a:prstGeom prst="rect">
                <a:avLst/>
              </a:prstGeom>
              <a:blipFill rotWithShape="1">
                <a:blip r:embed="rId2"/>
                <a:stretch>
                  <a:fillRect l="-3134" t="-15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3" name="Group 2052"/>
          <p:cNvGrpSpPr/>
          <p:nvPr/>
        </p:nvGrpSpPr>
        <p:grpSpPr>
          <a:xfrm>
            <a:off x="5372100" y="3105150"/>
            <a:ext cx="2552700" cy="2701753"/>
            <a:chOff x="4667250" y="3105150"/>
            <a:chExt cx="2552700" cy="2701753"/>
          </a:xfrm>
        </p:grpSpPr>
        <p:sp>
          <p:nvSpPr>
            <p:cNvPr id="42" name="Rectangle 41"/>
            <p:cNvSpPr/>
            <p:nvPr/>
          </p:nvSpPr>
          <p:spPr>
            <a:xfrm>
              <a:off x="5522156" y="3626785"/>
              <a:ext cx="1268439" cy="2180118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6000"/>
              </a:schemeClr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4667250" y="3105150"/>
              <a:ext cx="2552700" cy="1866900"/>
            </a:xfrm>
            <a:custGeom>
              <a:avLst/>
              <a:gdLst>
                <a:gd name="connsiteX0" fmla="*/ 0 w 2552700"/>
                <a:gd name="connsiteY0" fmla="*/ 2667000 h 2667000"/>
                <a:gd name="connsiteX1" fmla="*/ 1771650 w 2552700"/>
                <a:gd name="connsiteY1" fmla="*/ 2038350 h 2667000"/>
                <a:gd name="connsiteX2" fmla="*/ 2552700 w 2552700"/>
                <a:gd name="connsiteY2" fmla="*/ 800100 h 2667000"/>
                <a:gd name="connsiteX3" fmla="*/ 1276350 w 2552700"/>
                <a:gd name="connsiteY3" fmla="*/ 0 h 2667000"/>
                <a:gd name="connsiteX4" fmla="*/ 95250 w 2552700"/>
                <a:gd name="connsiteY4" fmla="*/ 933450 h 2667000"/>
                <a:gd name="connsiteX0" fmla="*/ 0 w 2552700"/>
                <a:gd name="connsiteY0" fmla="*/ 2667000 h 2667000"/>
                <a:gd name="connsiteX1" fmla="*/ 1771650 w 2552700"/>
                <a:gd name="connsiteY1" fmla="*/ 2038350 h 2667000"/>
                <a:gd name="connsiteX2" fmla="*/ 2552700 w 2552700"/>
                <a:gd name="connsiteY2" fmla="*/ 800100 h 2667000"/>
                <a:gd name="connsiteX3" fmla="*/ 1276350 w 2552700"/>
                <a:gd name="connsiteY3" fmla="*/ 0 h 2667000"/>
                <a:gd name="connsiteX0" fmla="*/ 0 w 2552700"/>
                <a:gd name="connsiteY0" fmla="*/ 1866900 h 1866900"/>
                <a:gd name="connsiteX1" fmla="*/ 1771650 w 2552700"/>
                <a:gd name="connsiteY1" fmla="*/ 1238250 h 1866900"/>
                <a:gd name="connsiteX2" fmla="*/ 2552700 w 2552700"/>
                <a:gd name="connsiteY2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700" h="1866900">
                  <a:moveTo>
                    <a:pt x="0" y="1866900"/>
                  </a:moveTo>
                  <a:lnTo>
                    <a:pt x="1771650" y="1238250"/>
                  </a:lnTo>
                  <a:lnTo>
                    <a:pt x="255270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5486203" y="5419700"/>
            <a:ext cx="2172389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air</a:t>
            </a:r>
            <a:r>
              <a:rPr lang="de-DE" dirty="0" smtClean="0"/>
              <a:t>        material A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52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4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itchFamily="34" charset="0"/>
              </a:rPr>
              <a:t>International Color Consortium (ICC)</a:t>
            </a:r>
          </a:p>
        </p:txBody>
      </p:sp>
    </p:spTree>
    <p:extLst>
      <p:ext uri="{BB962C8B-B14F-4D97-AF65-F5344CB8AC3E}">
        <p14:creationId xmlns:p14="http://schemas.microsoft.com/office/powerpoint/2010/main" val="26001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smtClean="0"/>
              <a:t>to the Print Size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40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790575"/>
            <a:ext cx="92392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94734" y="986422"/>
            <a:ext cx="4282678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(a) and (b) have </a:t>
            </a:r>
            <a:br>
              <a:rPr lang="en-US" kern="0" dirty="0" smtClean="0">
                <a:solidFill>
                  <a:schemeClr val="tx1"/>
                </a:solidFill>
              </a:rPr>
            </a:br>
            <a:r>
              <a:rPr lang="en-US" kern="0" dirty="0" smtClean="0">
                <a:solidFill>
                  <a:schemeClr val="tx1"/>
                </a:solidFill>
              </a:rPr>
              <a:t>same </a:t>
            </a:r>
            <a:r>
              <a:rPr lang="en-US" i="1" kern="0" dirty="0" smtClean="0">
                <a:solidFill>
                  <a:schemeClr val="tx1"/>
                </a:solidFill>
              </a:rPr>
              <a:t>A</a:t>
            </a: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i="1" kern="0" dirty="0" smtClean="0">
                <a:solidFill>
                  <a:schemeClr val="tx1"/>
                </a:solidFill>
              </a:rPr>
              <a:t>A</a:t>
            </a:r>
            <a:r>
              <a:rPr lang="en-US" kern="0" dirty="0" smtClean="0">
                <a:solidFill>
                  <a:schemeClr val="tx1"/>
                </a:solidFill>
              </a:rPr>
              <a:t> is adjusted in (c) </a:t>
            </a:r>
            <a:br>
              <a:rPr lang="en-US" kern="0" dirty="0" smtClean="0">
                <a:solidFill>
                  <a:schemeClr val="tx1"/>
                </a:solidFill>
              </a:rPr>
            </a:br>
            <a:r>
              <a:rPr lang="en-US" kern="0" dirty="0" smtClean="0">
                <a:solidFill>
                  <a:schemeClr val="tx1"/>
                </a:solidFill>
              </a:rPr>
              <a:t>to match (b)</a:t>
            </a:r>
          </a:p>
          <a:p>
            <a:pPr algn="l">
              <a:buClrTx/>
            </a:pP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41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3D Printed Examples based on the </a:t>
            </a:r>
            <a:r>
              <a:rPr lang="en-US" sz="2800" b="1" i="1" dirty="0" smtClean="0">
                <a:latin typeface="Calibri" pitchFamily="34" charset="0"/>
              </a:rPr>
              <a:t>A</a:t>
            </a:r>
            <a:r>
              <a:rPr lang="en-US" sz="2800" b="1" dirty="0" smtClean="0">
                <a:latin typeface="Calibri" pitchFamily="34" charset="0"/>
              </a:rPr>
              <a:t> in RGBA Definition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7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Printed Examples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42</a:t>
            </a:fld>
            <a:endParaRPr lang="de-DE">
              <a:solidFill>
                <a:srgbClr val="A8AFA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219" y="5675958"/>
            <a:ext cx="9683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Revealing internal structures of complex models (28 sub-part). [skin</a:t>
            </a:r>
            <a:r>
              <a:rPr lang="en-US" dirty="0"/>
              <a:t>: </a:t>
            </a:r>
            <a:r>
              <a:rPr lang="en-US" dirty="0" smtClean="0"/>
              <a:t>RGBA = (1,1,1,0)]</a:t>
            </a:r>
            <a:endParaRPr lang="de-DE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5322" y="916737"/>
            <a:ext cx="10314806" cy="4817058"/>
            <a:chOff x="595322" y="916737"/>
            <a:chExt cx="10314806" cy="4817058"/>
          </a:xfrm>
        </p:grpSpPr>
        <p:grpSp>
          <p:nvGrpSpPr>
            <p:cNvPr id="16" name="Group 15"/>
            <p:cNvGrpSpPr/>
            <p:nvPr/>
          </p:nvGrpSpPr>
          <p:grpSpPr>
            <a:xfrm>
              <a:off x="595322" y="916737"/>
              <a:ext cx="10314806" cy="4817058"/>
              <a:chOff x="4181252" y="723321"/>
              <a:chExt cx="10314806" cy="481705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181252" y="723321"/>
                <a:ext cx="10314806" cy="4817058"/>
                <a:chOff x="333526" y="3743845"/>
                <a:chExt cx="10314806" cy="481705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333526" y="3743845"/>
                  <a:ext cx="10314806" cy="4817058"/>
                  <a:chOff x="613834" y="919400"/>
                  <a:chExt cx="10314806" cy="4817058"/>
                </a:xfrm>
              </p:grpSpPr>
              <p:pic>
                <p:nvPicPr>
                  <p:cNvPr id="3074" name="Picture 2" descr="C:\Users\purban\Desktop\Anatomie 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2458" b="9739"/>
                  <a:stretch/>
                </p:blipFill>
                <p:spPr bwMode="auto">
                  <a:xfrm>
                    <a:off x="4352928" y="919400"/>
                    <a:ext cx="4570035" cy="47408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75" name="Picture 3" descr="C:\Users\purban\Desktop\IMG_2440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34" y="919400"/>
                    <a:ext cx="3567418" cy="47565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" name="Rectangle 10"/>
                  <p:cNvSpPr/>
                  <p:nvPr/>
                </p:nvSpPr>
                <p:spPr>
                  <a:xfrm>
                    <a:off x="8922963" y="5367126"/>
                    <a:ext cx="200567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47 cm  (polished)</a:t>
                    </a:r>
                    <a:endParaRPr lang="de-DE" dirty="0"/>
                  </a:p>
                </p:txBody>
              </p:sp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802354" y="5172075"/>
                  <a:ext cx="140745" cy="1775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5924744" y="3130175"/>
                <a:ext cx="133519" cy="1619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933025" y="91673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4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Translucency</a:t>
            </a:r>
            <a:r>
              <a:rPr lang="de-DE" dirty="0"/>
              <a:t>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43</a:t>
            </a:fld>
            <a:endParaRPr lang="de-DE">
              <a:solidFill>
                <a:srgbClr val="A8AFA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3834" y="1143000"/>
            <a:ext cx="10979001" cy="4584621"/>
            <a:chOff x="613834" y="1143000"/>
            <a:chExt cx="10979001" cy="4584621"/>
          </a:xfrm>
        </p:grpSpPr>
        <p:grpSp>
          <p:nvGrpSpPr>
            <p:cNvPr id="13" name="Group 12"/>
            <p:cNvGrpSpPr/>
            <p:nvPr/>
          </p:nvGrpSpPr>
          <p:grpSpPr>
            <a:xfrm>
              <a:off x="613834" y="1143000"/>
              <a:ext cx="10979001" cy="4484132"/>
              <a:chOff x="613834" y="1143000"/>
              <a:chExt cx="10979001" cy="44841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13834" y="1143000"/>
                <a:ext cx="10964334" cy="4114800"/>
                <a:chOff x="613834" y="1143000"/>
                <a:chExt cx="10964334" cy="411480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834" y="1143000"/>
                  <a:ext cx="3431777" cy="4114800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0112" y="1143000"/>
                  <a:ext cx="3431777" cy="4114800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6391" y="1143000"/>
                  <a:ext cx="3431777" cy="4114800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10779792" y="5257800"/>
                <a:ext cx="813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 smtClean="0"/>
                  <a:t>10 cm</a:t>
                </a:r>
                <a:endParaRPr lang="de-DE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13834" y="5358289"/>
              <a:ext cx="2074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 smtClean="0"/>
                <a:t>Only</a:t>
              </a:r>
              <a:r>
                <a:rPr lang="de-DE" dirty="0" smtClean="0"/>
                <a:t> </a:t>
              </a:r>
              <a:r>
                <a:rPr lang="de-DE" dirty="0" smtClean="0">
                  <a:latin typeface="Symbol" panose="05050102010706020507" pitchFamily="18" charset="2"/>
                </a:rPr>
                <a:t>a</a:t>
              </a:r>
              <a:r>
                <a:rPr lang="de-DE" dirty="0" smtClean="0"/>
                <a:t> </a:t>
              </a:r>
              <a:r>
                <a:rPr lang="de-DE" dirty="0" err="1" smtClean="0"/>
                <a:t>is</a:t>
              </a:r>
              <a:r>
                <a:rPr lang="de-DE" dirty="0" smtClean="0"/>
                <a:t> </a:t>
              </a:r>
              <a:r>
                <a:rPr lang="de-DE" dirty="0" err="1" smtClean="0"/>
                <a:t>altered</a:t>
              </a:r>
              <a:r>
                <a:rPr lang="de-DE" dirty="0" smtClean="0"/>
                <a:t>. 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26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Translucency</a:t>
            </a:r>
            <a:r>
              <a:rPr lang="de-DE" dirty="0"/>
              <a:t>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44</a:t>
            </a:fld>
            <a:endParaRPr lang="de-DE">
              <a:solidFill>
                <a:srgbClr val="A8AFA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9332" y="898317"/>
            <a:ext cx="11084686" cy="5122971"/>
            <a:chOff x="613834" y="947550"/>
            <a:chExt cx="11084686" cy="5122971"/>
          </a:xfrm>
        </p:grpSpPr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613834" y="947550"/>
              <a:ext cx="10303545" cy="5040000"/>
              <a:chOff x="444464" y="966600"/>
              <a:chExt cx="9133353" cy="4467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464" y="966600"/>
                <a:ext cx="2423024" cy="4466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8726" y="966600"/>
                <a:ext cx="2909472" cy="446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8722" y="966600"/>
                <a:ext cx="3589095" cy="446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10885477" y="5701189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25 cm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037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translucent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45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5" y="1073243"/>
            <a:ext cx="4259313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90" y="1073243"/>
            <a:ext cx="425931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3834" y="5645243"/>
                <a:ext cx="4259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relative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4" y="5645243"/>
                <a:ext cx="425931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41090" y="5645243"/>
                <a:ext cx="4259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relative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090" y="5645243"/>
                <a:ext cx="425931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9300404" y="527591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10 cm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3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Reproducing</a:t>
            </a:r>
            <a:r>
              <a:rPr lang="de-DE" dirty="0" smtClean="0"/>
              <a:t> </a:t>
            </a:r>
            <a:r>
              <a:rPr lang="de-DE" dirty="0" err="1" smtClean="0"/>
              <a:t>translucent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46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9" y="2181225"/>
            <a:ext cx="10964334" cy="1862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3569" y="404384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Real </a:t>
            </a:r>
            <a:r>
              <a:rPr lang="de-DE" dirty="0" err="1" smtClean="0"/>
              <a:t>wax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140516" y="404384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3D </a:t>
            </a:r>
            <a:r>
              <a:rPr lang="de-DE" dirty="0" err="1" smtClean="0"/>
              <a:t>Copy</a:t>
            </a:r>
            <a:endParaRPr lang="de-D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01" y="1057310"/>
            <a:ext cx="627833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4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Increasing</a:t>
            </a:r>
            <a:r>
              <a:rPr lang="de-DE" dirty="0" smtClean="0"/>
              <a:t> design </a:t>
            </a:r>
            <a:r>
              <a:rPr lang="de-DE" dirty="0" err="1" smtClean="0"/>
              <a:t>space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47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" y="1143000"/>
            <a:ext cx="3657600" cy="1965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94" y="1143000"/>
            <a:ext cx="3657600" cy="1965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2" y="1143000"/>
            <a:ext cx="3657600" cy="1965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3051" y="310807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Real </a:t>
            </a:r>
            <a:r>
              <a:rPr lang="de-DE" dirty="0" err="1" smtClean="0"/>
              <a:t>wax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5073926" y="310807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Appearance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8688883" y="3108077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Translucency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endParaRPr lang="de-DE" dirty="0"/>
          </a:p>
        </p:txBody>
      </p:sp>
      <p:grpSp>
        <p:nvGrpSpPr>
          <p:cNvPr id="22" name="Group 21"/>
          <p:cNvGrpSpPr/>
          <p:nvPr/>
        </p:nvGrpSpPr>
        <p:grpSpPr>
          <a:xfrm>
            <a:off x="2442635" y="3471059"/>
            <a:ext cx="3659716" cy="1733282"/>
            <a:chOff x="2442635" y="3471059"/>
            <a:chExt cx="3659716" cy="1733282"/>
          </a:xfrm>
        </p:grpSpPr>
        <p:cxnSp>
          <p:nvCxnSpPr>
            <p:cNvPr id="12" name="Curved Connector 11"/>
            <p:cNvCxnSpPr>
              <a:stCxn id="7" idx="2"/>
              <a:endCxn id="8" idx="2"/>
            </p:cNvCxnSpPr>
            <p:nvPr/>
          </p:nvCxnSpPr>
          <p:spPr>
            <a:xfrm rot="16200000" flipH="1">
              <a:off x="4266143" y="1647551"/>
              <a:ext cx="12700" cy="3659716"/>
            </a:xfrm>
            <a:prstGeom prst="curvedConnector3">
              <a:avLst>
                <a:gd name="adj1" fmla="val 10275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90243" y="4835009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Same RGBA</a:t>
              </a:r>
              <a:endParaRPr lang="de-DE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02350" y="3471059"/>
            <a:ext cx="3644901" cy="1733282"/>
            <a:chOff x="6102350" y="3471059"/>
            <a:chExt cx="3644901" cy="1733282"/>
          </a:xfrm>
        </p:grpSpPr>
        <p:cxnSp>
          <p:nvCxnSpPr>
            <p:cNvPr id="15" name="Curved Connector 14"/>
            <p:cNvCxnSpPr>
              <a:stCxn id="8" idx="2"/>
              <a:endCxn id="9" idx="2"/>
            </p:cNvCxnSpPr>
            <p:nvPr/>
          </p:nvCxnSpPr>
          <p:spPr>
            <a:xfrm rot="16200000" flipH="1">
              <a:off x="7918451" y="1654958"/>
              <a:ext cx="12700" cy="3644901"/>
            </a:xfrm>
            <a:prstGeom prst="curvedConnector3">
              <a:avLst>
                <a:gd name="adj1" fmla="val 102000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962085" y="4835009"/>
              <a:ext cx="18918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Same </a:t>
              </a:r>
              <a:r>
                <a:rPr lang="de-DE" dirty="0" err="1" smtClean="0"/>
                <a:t>shape</a:t>
              </a:r>
              <a:r>
                <a:rPr lang="de-DE" dirty="0" smtClean="0"/>
                <a:t> + </a:t>
              </a:r>
              <a:r>
                <a:rPr lang="de-DE" dirty="0" smtClean="0">
                  <a:latin typeface="Symbol" panose="05050102010706020507" pitchFamily="18" charset="2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Reproducing</a:t>
            </a:r>
            <a:r>
              <a:rPr lang="de-DE" dirty="0"/>
              <a:t> </a:t>
            </a:r>
            <a:r>
              <a:rPr lang="de-DE" dirty="0" err="1"/>
              <a:t>translucent</a:t>
            </a:r>
            <a:r>
              <a:rPr lang="de-DE" dirty="0"/>
              <a:t> </a:t>
            </a:r>
            <a:r>
              <a:rPr lang="de-DE" dirty="0" err="1"/>
              <a:t>appearance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48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4" y="1143000"/>
            <a:ext cx="3018219" cy="4859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62" y="1143001"/>
            <a:ext cx="977857" cy="115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62" y="2994649"/>
            <a:ext cx="1214783" cy="1156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62" y="4846298"/>
            <a:ext cx="1607720" cy="115614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3632053" y="1721075"/>
            <a:ext cx="170940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  <a:endCxn id="4" idx="3"/>
          </p:cNvCxnSpPr>
          <p:nvPr/>
        </p:nvCxnSpPr>
        <p:spPr>
          <a:xfrm flipH="1">
            <a:off x="3632053" y="3572724"/>
            <a:ext cx="170940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3632053" y="5424372"/>
            <a:ext cx="1709409" cy="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19319" y="1536409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violet</a:t>
            </a:r>
            <a:r>
              <a:rPr lang="de-DE" dirty="0" smtClean="0"/>
              <a:t> </a:t>
            </a:r>
            <a:r>
              <a:rPr lang="de-DE" dirty="0" err="1" smtClean="0"/>
              <a:t>stone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6556245" y="338805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stone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6949182" y="523970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soap</a:t>
            </a:r>
            <a:endParaRPr lang="de-DE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86757" y="1721075"/>
            <a:ext cx="0" cy="18516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0539" y="3572724"/>
            <a:ext cx="0" cy="18516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4031278" y="2477622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 smtClean="0"/>
              <a:t>interpolate</a:t>
            </a:r>
            <a:endParaRPr lang="de-DE" sz="16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4023714" y="4329269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 smtClean="0"/>
              <a:t>interpolate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32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Reproducing</a:t>
            </a:r>
            <a:r>
              <a:rPr lang="de-DE" dirty="0"/>
              <a:t> </a:t>
            </a:r>
            <a:r>
              <a:rPr lang="de-DE" dirty="0" err="1"/>
              <a:t>translucent</a:t>
            </a:r>
            <a:r>
              <a:rPr lang="de-DE" dirty="0"/>
              <a:t> </a:t>
            </a:r>
            <a:r>
              <a:rPr lang="de-DE" dirty="0" err="1"/>
              <a:t>appearance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B6F4F1-1B0C-4241-BDE4-3FA7621481BB}" type="slidenum">
              <a:rPr lang="de-DE" smtClean="0">
                <a:solidFill>
                  <a:srgbClr val="A8AFAF"/>
                </a:solidFill>
              </a:rPr>
              <a:pPr>
                <a:defRPr/>
              </a:pPr>
              <a:t>49</a:t>
            </a:fld>
            <a:endParaRPr lang="de-DE">
              <a:solidFill>
                <a:srgbClr val="A8AFAF"/>
              </a:solidFill>
            </a:endParaRPr>
          </a:p>
        </p:txBody>
      </p:sp>
      <p:pic>
        <p:nvPicPr>
          <p:cNvPr id="19" name="Picture 2" descr="C:\Users\purban\Desktop\IMG_3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2" t="20792" r="30950" b="29796"/>
          <a:stretch/>
        </p:blipFill>
        <p:spPr bwMode="auto">
          <a:xfrm rot="5400000">
            <a:off x="3546103" y="46970"/>
            <a:ext cx="4446819" cy="674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8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</a:t>
            </a:fld>
            <a:endParaRPr lang="de-DE"/>
          </a:p>
        </p:txBody>
      </p:sp>
      <p:sp>
        <p:nvSpPr>
          <p:cNvPr id="3" name="AutoShape 2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1" y="990599"/>
            <a:ext cx="3559695" cy="507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71999" y="990599"/>
            <a:ext cx="7400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ICC established a standard for color management that is used worldwide by software and hardware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also an ISO </a:t>
            </a:r>
            <a:r>
              <a:rPr lang="de-DE" dirty="0" err="1" smtClean="0"/>
              <a:t>standard</a:t>
            </a:r>
            <a:r>
              <a:rPr lang="de-DE" dirty="0" smtClean="0"/>
              <a:t>: ISO </a:t>
            </a:r>
            <a:r>
              <a:rPr lang="de-DE" dirty="0"/>
              <a:t>15076-1:2010</a:t>
            </a: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2" descr="Bildergebnis fÃ¼r icc colo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32931"/>
            <a:ext cx="2075557" cy="6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icc pro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1833175"/>
            <a:ext cx="5295900" cy="42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85655" y="5573418"/>
            <a:ext cx="2877711" cy="369332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Open System </a:t>
            </a:r>
            <a:r>
              <a:rPr lang="en-US" dirty="0" err="1" smtClean="0">
                <a:solidFill>
                  <a:schemeClr val="bg1"/>
                </a:solidFill>
              </a:rPr>
              <a:t>Architeture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Summary</a:t>
            </a:r>
            <a:endParaRPr lang="de-DE" sz="2800" dirty="0">
              <a:latin typeface="Calibri" panose="020F050202020403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49DB-F1AF-42BD-85D1-362A931AA8B2}" type="slidenum">
              <a:rPr lang="de-DE" smtClean="0"/>
              <a:t>50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609600" y="1236344"/>
            <a:ext cx="113728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Proposed definition of A in RGBA for a joint </a:t>
            </a:r>
            <a:r>
              <a:rPr lang="en-US" dirty="0"/>
              <a:t>color and translucency space </a:t>
            </a:r>
            <a:r>
              <a:rPr lang="en-US" dirty="0" smtClean="0"/>
              <a:t>is suitable </a:t>
            </a:r>
            <a:r>
              <a:rPr lang="en-US" dirty="0"/>
              <a:t>for digital </a:t>
            </a:r>
            <a:r>
              <a:rPr lang="en-US" dirty="0" smtClean="0"/>
              <a:t>fabrication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dimensional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Encoding is supported by 3MF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Encoding is supported by various design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independent, which is necessary for an open 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Measurable with commercial reflectance/transmittance spectrophotometer 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Nearly perceptually uniform (better than CIELAB for color)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Adjustable to print size for preserving translucency appearance at different scale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51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smtClean="0">
                <a:latin typeface="Calibri" panose="020F0502020204030204" pitchFamily="34" charset="0"/>
              </a:rPr>
              <a:t>Acknowledgements</a:t>
            </a:r>
            <a:endParaRPr lang="de-DE" sz="2800" b="0" kern="0" dirty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68760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Grants: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AIF IGF-</a:t>
            </a:r>
            <a:r>
              <a:rPr lang="en-US" dirty="0" err="1" smtClean="0">
                <a:latin typeface="Calibri" panose="020F0502020204030204" pitchFamily="34" charset="0"/>
              </a:rPr>
              <a:t>Vorhaben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Nr</a:t>
            </a:r>
            <a:r>
              <a:rPr lang="en-US" dirty="0">
                <a:latin typeface="Calibri" panose="020F0502020204030204" pitchFamily="34" charset="0"/>
              </a:rPr>
              <a:t>. </a:t>
            </a:r>
            <a:r>
              <a:rPr lang="en-US" dirty="0" smtClean="0">
                <a:latin typeface="Calibri" panose="020F0502020204030204" pitchFamily="34" charset="0"/>
              </a:rPr>
              <a:t>18478 (</a:t>
            </a:r>
            <a:r>
              <a:rPr lang="de-DE" dirty="0">
                <a:latin typeface="Calibri" panose="020F0502020204030204" pitchFamily="34" charset="0"/>
              </a:rPr>
              <a:t>Prozessstandardisierung im grafischen 3D-Druck für 3DP- und FDM-Verfahren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Scan4Reco project funded </a:t>
            </a:r>
            <a:r>
              <a:rPr lang="en-US" dirty="0">
                <a:latin typeface="Calibri" panose="020F0502020204030204" pitchFamily="34" charset="0"/>
              </a:rPr>
              <a:t>by EU Horizon 2020 Framework </a:t>
            </a:r>
            <a:r>
              <a:rPr lang="en-US" dirty="0" err="1">
                <a:latin typeface="Calibri" panose="020F0502020204030204" pitchFamily="34" charset="0"/>
              </a:rPr>
              <a:t>Programme</a:t>
            </a:r>
            <a:r>
              <a:rPr lang="en-US" dirty="0">
                <a:latin typeface="Calibri" panose="020F0502020204030204" pitchFamily="34" charset="0"/>
              </a:rPr>
              <a:t> under </a:t>
            </a:r>
            <a:r>
              <a:rPr lang="en-US" dirty="0" smtClean="0">
                <a:latin typeface="Calibri" panose="020F0502020204030204" pitchFamily="34" charset="0"/>
              </a:rPr>
              <a:t>grant agreement </a:t>
            </a:r>
            <a:r>
              <a:rPr lang="en-US" dirty="0">
                <a:latin typeface="Calibri" panose="020F0502020204030204" pitchFamily="34" charset="0"/>
              </a:rPr>
              <a:t>no </a:t>
            </a:r>
            <a:r>
              <a:rPr lang="en-US" dirty="0" smtClean="0">
                <a:latin typeface="Calibri" panose="020F0502020204030204" pitchFamily="34" charset="0"/>
              </a:rPr>
              <a:t>665091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Fraunhofer Attract 008-600075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Markus Barbieri (</a:t>
            </a:r>
            <a:r>
              <a:rPr lang="en-US" dirty="0" err="1" smtClean="0">
                <a:latin typeface="Calibri" panose="020F0502020204030204" pitchFamily="34" charset="0"/>
              </a:rPr>
              <a:t>Spectro</a:t>
            </a:r>
            <a:r>
              <a:rPr lang="en-US" dirty="0" smtClean="0">
                <a:latin typeface="Calibri" panose="020F0502020204030204" pitchFamily="34" charset="0"/>
              </a:rPr>
              <a:t> LFP CAD Design)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82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66" y="2585500"/>
            <a:ext cx="3433318" cy="3354629"/>
          </a:xfrm>
          <a:prstGeom prst="rect">
            <a:avLst/>
          </a:prstGeom>
        </p:spPr>
      </p:pic>
      <p:sp>
        <p:nvSpPr>
          <p:cNvPr id="5" name="Inhaltsplatzhalter 3"/>
          <p:cNvSpPr txBox="1">
            <a:spLocks/>
          </p:cNvSpPr>
          <p:nvPr/>
        </p:nvSpPr>
        <p:spPr bwMode="auto">
          <a:xfrm>
            <a:off x="661668" y="3059809"/>
            <a:ext cx="7056784" cy="28803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0"/>
              </a:spcAft>
            </a:pPr>
            <a:endParaRPr lang="de-DE" sz="2000" dirty="0"/>
          </a:p>
          <a:p>
            <a:pPr>
              <a:spcAft>
                <a:spcPts val="0"/>
              </a:spcAft>
            </a:pPr>
            <a:r>
              <a:rPr lang="de-DE" sz="2000" dirty="0" smtClean="0"/>
              <a:t>Philipp Urban</a:t>
            </a:r>
            <a:endParaRPr lang="de-DE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Head of Competence Center 3D Printing </a:t>
            </a:r>
            <a:r>
              <a:rPr lang="en-US" sz="2000" dirty="0" smtClean="0"/>
              <a:t>Technology</a:t>
            </a:r>
            <a:r>
              <a:rPr lang="en-US" sz="2000" dirty="0"/>
              <a:t> </a:t>
            </a:r>
            <a:endParaRPr lang="de-DE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Fraunhofer Institute for Computer Graphics Research IGD</a:t>
            </a:r>
            <a:endParaRPr lang="de-DE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000" dirty="0" err="1" smtClean="0"/>
              <a:t>Fraunhoferstraße</a:t>
            </a:r>
            <a:r>
              <a:rPr lang="de-DE" sz="2000" dirty="0" smtClean="0"/>
              <a:t> 5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64283 Darmstadt</a:t>
            </a:r>
          </a:p>
          <a:p>
            <a:pPr>
              <a:spcAft>
                <a:spcPts val="0"/>
              </a:spcAft>
            </a:pPr>
            <a:r>
              <a:rPr lang="de-DE" sz="2000" dirty="0" smtClean="0"/>
              <a:t>Tel  </a:t>
            </a:r>
            <a:r>
              <a:rPr lang="de-DE" sz="2000" dirty="0"/>
              <a:t>+49 6151 155 </a:t>
            </a:r>
            <a:r>
              <a:rPr lang="de-DE" sz="2000" dirty="0" smtClean="0"/>
              <a:t>–250 | </a:t>
            </a:r>
            <a:r>
              <a:rPr lang="de-DE" sz="2000" dirty="0"/>
              <a:t>Fax </a:t>
            </a:r>
            <a:r>
              <a:rPr lang="de-DE" sz="2000" dirty="0" smtClean="0"/>
              <a:t>–480 </a:t>
            </a:r>
          </a:p>
          <a:p>
            <a:pPr>
              <a:spcAft>
                <a:spcPts val="0"/>
              </a:spcAft>
            </a:pPr>
            <a:r>
              <a:rPr lang="de-DE" sz="2000" dirty="0" smtClean="0"/>
              <a:t>Philipp.urban@igd.fraunhofer.de </a:t>
            </a:r>
          </a:p>
          <a:p>
            <a:pPr>
              <a:spcAft>
                <a:spcPts val="0"/>
              </a:spcAft>
            </a:pPr>
            <a:r>
              <a:rPr lang="de-DE" sz="2000" dirty="0" smtClean="0"/>
              <a:t>www.igd.fraunhofer.de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3F572-8938-4EC1-AB01-C8E37B16A2DA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9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53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libri" pitchFamily="34" charset="0"/>
              </a:rPr>
              <a:t>Backup Slides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54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itchFamily="34" charset="0"/>
              </a:rPr>
              <a:t>Meaningful Edge-Loss Measurements</a:t>
            </a:r>
          </a:p>
        </p:txBody>
      </p:sp>
    </p:spTree>
    <p:extLst>
      <p:ext uri="{BB962C8B-B14F-4D97-AF65-F5344CB8AC3E}">
        <p14:creationId xmlns:p14="http://schemas.microsoft.com/office/powerpoint/2010/main" val="5136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55</a:t>
            </a:fld>
            <a:endParaRPr lang="de-DE"/>
          </a:p>
        </p:txBody>
      </p:sp>
      <p:sp>
        <p:nvSpPr>
          <p:cNvPr id="3" name="Rechteck 21"/>
          <p:cNvSpPr/>
          <p:nvPr/>
        </p:nvSpPr>
        <p:spPr>
          <a:xfrm>
            <a:off x="642910" y="234000"/>
            <a:ext cx="8321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Meaningful Edge-Loss Measurements? (Detectability)</a:t>
            </a:r>
            <a:endParaRPr lang="de-DE" sz="2800" b="1" dirty="0"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757220"/>
            <a:ext cx="7025406" cy="522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10186" y="1052736"/>
            <a:ext cx="4920481" cy="1080120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Each red dot indicates the edges-loss measurement for a PSF with</a:t>
            </a:r>
          </a:p>
          <a:p>
            <a:r>
              <a:rPr lang="en-US" dirty="0">
                <a:solidFill>
                  <a:schemeClr val="bg1"/>
                </a:solidFill>
              </a:rPr>
              <a:t>a decay of 50% at the corresponding </a:t>
            </a:r>
            <a:r>
              <a:rPr lang="en-US" dirty="0" err="1">
                <a:solidFill>
                  <a:schemeClr val="bg1"/>
                </a:solidFill>
              </a:rPr>
              <a:t>cpd</a:t>
            </a:r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00018" y="995258"/>
            <a:ext cx="4305750" cy="4114624"/>
            <a:chOff x="185568" y="995258"/>
            <a:chExt cx="4305750" cy="411462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68" y="995258"/>
              <a:ext cx="3594100" cy="360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Elbow Connector 11"/>
            <p:cNvCxnSpPr/>
            <p:nvPr/>
          </p:nvCxnSpPr>
          <p:spPr>
            <a:xfrm rot="16200000" flipH="1">
              <a:off x="2979881" y="3598445"/>
              <a:ext cx="2311224" cy="711650"/>
            </a:xfrm>
            <a:prstGeom prst="bentConnector3">
              <a:avLst>
                <a:gd name="adj1" fmla="val -36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390506" y="995258"/>
            <a:ext cx="3619500" cy="4233942"/>
            <a:chOff x="5076056" y="995258"/>
            <a:chExt cx="3619500" cy="4233942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995258"/>
              <a:ext cx="3619500" cy="364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6214737" y="4602058"/>
              <a:ext cx="0" cy="6271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487773" y="2492896"/>
            <a:ext cx="4920481" cy="1080120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 edge-loss difference measurements are larger than </a:t>
            </a:r>
            <a:r>
              <a:rPr lang="en-US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i="1" dirty="0" smtClean="0">
                <a:solidFill>
                  <a:schemeClr val="bg1"/>
                </a:solidFill>
                <a:sym typeface="Symbol"/>
              </a:rPr>
              <a:t>L*</a:t>
            </a:r>
            <a:r>
              <a:rPr lang="en-US" dirty="0" smtClean="0">
                <a:solidFill>
                  <a:schemeClr val="bg1"/>
                </a:solidFill>
              </a:rPr>
              <a:t> =1 and detectable by spectrophotometers used in graphic arts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56</a:t>
            </a:fld>
            <a:endParaRPr lang="de-DE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4938"/>
            <a:ext cx="88392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21"/>
          <p:cNvSpPr/>
          <p:nvPr/>
        </p:nvSpPr>
        <p:spPr>
          <a:xfrm>
            <a:off x="216024" y="234000"/>
            <a:ext cx="8964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Meaningful Edge-Loss Measurements? (Discrimination)</a:t>
            </a:r>
            <a:endParaRPr lang="de-DE" sz="2800" b="1" dirty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8833" y="1484784"/>
            <a:ext cx="1318557" cy="1080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and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Spectro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89067" y="2708920"/>
            <a:ext cx="1318557" cy="1080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only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Spectro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7668" y="1268760"/>
            <a:ext cx="1480321" cy="1080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 smtClean="0"/>
              <a:t>Neither</a:t>
            </a:r>
          </a:p>
          <a:p>
            <a:r>
              <a:rPr lang="en-US" dirty="0" smtClean="0"/>
              <a:t>Human nor</a:t>
            </a:r>
          </a:p>
          <a:p>
            <a:r>
              <a:rPr lang="en-US" dirty="0" err="1" smtClean="0"/>
              <a:t>Spectro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8925" y="800708"/>
            <a:ext cx="2619400" cy="4896544"/>
          </a:xfrm>
          <a:prstGeom prst="rect">
            <a:avLst/>
          </a:prstGeom>
          <a:solidFill>
            <a:srgbClr val="179C7D"/>
          </a:solidFill>
        </p:spPr>
        <p:txBody>
          <a:bodyPr wrap="square">
            <a:no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Spectrohotometric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distrimination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threshold: 0.5</a:t>
            </a:r>
            <a:b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Based on medium term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repeatability of 0.24 [Wyble and Rich 2007]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Human discrimination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Viewing distance 80cm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Convolute with CSF</a:t>
            </a:r>
            <a:b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iCAM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framework, Fairchild and Johnson 2004]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Pixel-wise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Average over non-zero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Threshold </a:t>
            </a:r>
            <a:r>
              <a:rPr lang="en-US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i="1" dirty="0">
                <a:solidFill>
                  <a:schemeClr val="bg1"/>
                </a:solidFill>
                <a:sym typeface="Symbol"/>
              </a:rPr>
              <a:t>L*</a:t>
            </a:r>
            <a:r>
              <a:rPr lang="en-US" dirty="0">
                <a:solidFill>
                  <a:schemeClr val="bg1"/>
                </a:solidFill>
              </a:rPr>
              <a:t> =1 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57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itchFamily="34" charset="0"/>
              </a:rPr>
              <a:t>Perceptually-Uniform Embedding of A </a:t>
            </a:r>
          </a:p>
        </p:txBody>
      </p:sp>
    </p:spTree>
    <p:extLst>
      <p:ext uri="{BB962C8B-B14F-4D97-AF65-F5344CB8AC3E}">
        <p14:creationId xmlns:p14="http://schemas.microsoft.com/office/powerpoint/2010/main" val="37443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58</a:t>
            </a:fld>
            <a:endParaRPr lang="de-DE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Perceptually-Uniform Embedding of A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827" y="1066800"/>
            <a:ext cx="9460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conducted visual experiments using the method of constant stimuli on samples presented on a color calibrated display.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virtual viewing booth was </a:t>
            </a:r>
            <a:r>
              <a:rPr lang="en-US" dirty="0" smtClean="0"/>
              <a:t>designed with defined viewing conditions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Rendering </a:t>
            </a:r>
            <a:r>
              <a:rPr lang="en-US" dirty="0"/>
              <a:t>was performed by solving the </a:t>
            </a:r>
            <a:r>
              <a:rPr lang="en-US" dirty="0" smtClean="0"/>
              <a:t>spectral </a:t>
            </a:r>
            <a:r>
              <a:rPr lang="en-US" dirty="0"/>
              <a:t>radiative transfer </a:t>
            </a:r>
            <a:r>
              <a:rPr lang="en-US" dirty="0" smtClean="0"/>
              <a:t>equation using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physically-based path-tracer Mitsuba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2975964" y="3546086"/>
            <a:ext cx="20823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2" y="3429000"/>
            <a:ext cx="8382000" cy="270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0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59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310828" y="1066800"/>
            <a:ext cx="35753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Method of Constant Stimuli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Binary results were evaluated 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probit</a:t>
            </a:r>
            <a:r>
              <a:rPr lang="en-US" dirty="0" smtClean="0"/>
              <a:t> analysis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T50 distances in scattering </a:t>
            </a:r>
            <a:br>
              <a:rPr lang="en-US" dirty="0" smtClean="0"/>
            </a:br>
            <a:r>
              <a:rPr lang="en-US" dirty="0" smtClean="0"/>
              <a:t>coefficient were determined </a:t>
            </a:r>
            <a:br>
              <a:rPr lang="en-US" dirty="0" smtClean="0"/>
            </a:br>
            <a:r>
              <a:rPr lang="en-US" i="1" dirty="0" smtClean="0"/>
              <a:t>T50 = Distance from a center sample at which 50% of the subjects perceived  the anchor </a:t>
            </a:r>
            <a:br>
              <a:rPr lang="en-US" i="1" dirty="0" smtClean="0"/>
            </a:br>
            <a:r>
              <a:rPr lang="en-US" i="1" dirty="0" smtClean="0"/>
              <a:t>to be larger and 50% to be smaller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1143000"/>
            <a:ext cx="5205975" cy="47559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Perceptually-Uniform Embedding of A </a:t>
            </a:r>
          </a:p>
        </p:txBody>
      </p:sp>
    </p:spTree>
    <p:extLst>
      <p:ext uri="{BB962C8B-B14F-4D97-AF65-F5344CB8AC3E}">
        <p14:creationId xmlns:p14="http://schemas.microsoft.com/office/powerpoint/2010/main" val="4768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6</a:t>
            </a:fld>
            <a:endParaRPr lang="de-DE"/>
          </a:p>
        </p:txBody>
      </p:sp>
      <p:sp>
        <p:nvSpPr>
          <p:cNvPr id="12" name="AutoShape 2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4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6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8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hteck 21"/>
          <p:cNvSpPr/>
          <p:nvPr/>
        </p:nvSpPr>
        <p:spPr>
          <a:xfrm>
            <a:off x="2243083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latin typeface="Calibri" pitchFamily="34" charset="0"/>
              </a:rPr>
              <a:t>iccMAX</a:t>
            </a:r>
            <a:r>
              <a:rPr lang="en-US" sz="2800" b="1" dirty="0" smtClean="0">
                <a:latin typeface="Calibri" pitchFamily="34" charset="0"/>
              </a:rPr>
              <a:t> </a:t>
            </a:r>
            <a:endParaRPr lang="de-DE" sz="2800" b="1" dirty="0">
              <a:latin typeface="Calibri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143000"/>
            <a:ext cx="3454400" cy="491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419600" y="112067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New standard called “</a:t>
            </a:r>
            <a:r>
              <a:rPr lang="en-US" dirty="0" err="1" smtClean="0">
                <a:latin typeface="Calibri" panose="020F0502020204030204" pitchFamily="34" charset="0"/>
              </a:rPr>
              <a:t>iccMAX</a:t>
            </a:r>
            <a:r>
              <a:rPr lang="en-US" dirty="0" smtClean="0">
                <a:latin typeface="Calibri" panose="020F0502020204030204" pitchFamily="34" charset="0"/>
              </a:rPr>
              <a:t>” introduced covering visual material properties beyond color, i.e. managing BRDFs, spectral, etc.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ISO </a:t>
            </a:r>
            <a:r>
              <a:rPr lang="en-US" dirty="0" smtClean="0">
                <a:latin typeface="Calibri" panose="020F0502020204030204" pitchFamily="34" charset="0"/>
              </a:rPr>
              <a:t>20677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Open source reference implementation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Is not linked to a specific file format,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i.e. it can also be used together with OBJ, WRL and 3MF</a:t>
            </a: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9" name="Picture 2" descr="Bildergebnis fÃ¼r icc colo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32931"/>
            <a:ext cx="2075557" cy="6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60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301863" y="620688"/>
            <a:ext cx="8604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The parameters were optimized for the visual translucency differences by minimizing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the perceptual disagreement resulting in:</a:t>
            </a:r>
            <a:br>
              <a:rPr lang="en-US" dirty="0" smtClean="0">
                <a:latin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We computed </a:t>
            </a: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de-DE" b="1" i="1" dirty="0" err="1">
                <a:latin typeface="Calibri" panose="020F0502020204030204" pitchFamily="34" charset="0"/>
              </a:rPr>
              <a:t>Standardized</a:t>
            </a:r>
            <a:r>
              <a:rPr lang="de-DE" b="1" i="1" dirty="0">
                <a:latin typeface="Calibri" panose="020F0502020204030204" pitchFamily="34" charset="0"/>
              </a:rPr>
              <a:t> </a:t>
            </a:r>
            <a:r>
              <a:rPr lang="en-US" b="1" i="1" dirty="0" err="1">
                <a:latin typeface="Calibri" panose="020F0502020204030204" pitchFamily="34" charset="0"/>
              </a:rPr>
              <a:t>REsidual</a:t>
            </a:r>
            <a:r>
              <a:rPr lang="en-US" b="1" i="1" dirty="0">
                <a:latin typeface="Calibri" panose="020F0502020204030204" pitchFamily="34" charset="0"/>
              </a:rPr>
              <a:t> Sum of Squares</a:t>
            </a:r>
            <a:r>
              <a:rPr lang="en-US" dirty="0">
                <a:latin typeface="Calibri" panose="020F0502020204030204" pitchFamily="34" charset="0"/>
              </a:rPr>
              <a:t> (STRESS) index to quantify the difference between measured and predicted perceived difference)</a:t>
            </a:r>
            <a:br>
              <a:rPr lang="en-US" dirty="0">
                <a:latin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STRESS index dropped from 49.7 (no optimization)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to 32.7 (approx. similar to CIE94 color difference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formula in CIELAB)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667560"/>
            <a:ext cx="5925671" cy="34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73188"/>
            <a:ext cx="2350770" cy="2667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382588"/>
            <a:ext cx="822325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Perceptually-Uniform Embedding of A </a:t>
            </a:r>
          </a:p>
        </p:txBody>
      </p:sp>
    </p:spTree>
    <p:extLst>
      <p:ext uri="{BB962C8B-B14F-4D97-AF65-F5344CB8AC3E}">
        <p14:creationId xmlns:p14="http://schemas.microsoft.com/office/powerpoint/2010/main" val="4768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icc pro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1" y="1004500"/>
            <a:ext cx="5295900" cy="42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7</a:t>
            </a:fld>
            <a:endParaRPr lang="de-DE"/>
          </a:p>
        </p:txBody>
      </p:sp>
      <p:sp>
        <p:nvSpPr>
          <p:cNvPr id="3" name="AutoShape 2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data:image/jpeg;base64,/9j/4AAQSkZJRgABAQAAAQABAAD/2wCEAAkGBxQSEhUUExQWFhQVFRcYGBcYFhcXGBcVFBcXFhkZGRwYHCggGh4lHBcXITIhJSktLi4uFx8zODMsNygtLisBCgoKDg0OGxAQGywmICQsLCwsLC4sLC8sLCwsLCwsLCwsLCwsLCwsLCwsLCwsLCwsLCwsLCwsLCwsLCwsLCwsLP/AABEIALABHgMBEQACEQEDEQH/xAAcAAEAAgMBAQEAAAAAAAAAAAAABQYDBAcCAQj/xABGEAABAwIEAwQHBAgDBwUAAAABAAIRAwQFEiExBkFRImFxgQcTMpGhscFCUpLRFCNicqKywvBT0uEkMzRDgpPxFmNzo+L/xAAbAQEAAgMBAQAAAAAAAAAAAAAAAwQBAgUGB//EADgRAAIBAgMECAQGAgIDAAAAAAABAgMRBCExBRJBURMiYXGBkaHRFDKx8AYjQlLB4TNiFSRDcvH/2gAMAwEAAhEDEQA/AO4oAgCAIAgCAIAgCAIAgCAIAgCAIAgCAxvrtG7mjxICinXpQ+aSXe0bKEnojCcQp7Z2+9V3tLCp26SPmb9BU/azaV0iCAIAgCAIAgCAIAgCAIAgCAIAgCAIAgCAIAgCAIAgCAIAgCAIAgCA08WcRScQSDpqDB9oKntC/wAPKza0zWT1RLQs6iKs9xO5J8SSvnmIlVUnGpJu3bc7cFG2SPOVVze55LwNyB5hZs2NSwYBiYqD1ZcC5onQz2dtfCQvbbCx86sOhqaxWT5r+jlYzD7j30sn9SZXoCiEAQBAEAQBAEAQBAEAQBAEAQBAEAQBAEAQBAEAQBAEAQBAEAQBAUnjDGwxzspa4MaBE5mySZBg+0NNF5va0ukrKF9EsuHH10OphKe7G8la5R7XGHOZLXEAk6AwuRUw0Yys0dGU7h1+47uJ8yipJaIKZ6ZcSsOBupsuHo/M1n//ABn+Zq6exV/2X/6v6opbTf5S7/4ZfF6k4gQBAEAQBAEAQBAEAQBAEAQBAEBpYpitK3bmqvA6DdzvAblb06cqjtFEdSrGCvJlKvuOqpd+qa1rOQcMzj3mDA8B7yuhDAxt1nmUZY2TfVWRibxxc8xS/C7/ADLZ4Kn2mqxtTsMreO6/NlL3PH9S1+BhzZt8bLkjK3jyrzpMPgXD81j4GPMz8bLkZG8eu/wG/wDcI/pWPgV+70/sz8a/2+v9GRvHvWh/9v8A+Fr8D/t6GVjf9fUys48Zzou8nA/QLDwL5m3xseTMg46pc6VT+D81j4KfNepn42PJ+h7HHND/AA63uZ/nWPgqnNGfjYcn9+JkbxtbnlUHi0fRyw8HU7DKxlPtMg4xtvvP/AVr8JV5epn4qlz9CucT8aVnANsm5NTmfUDJI0gMEkddXBQ1cJiWrQS80dPBV9nJ3xE78klL1yK9a8U4oxwPrA8DdrxTLXd3ZgjyKqrCY+L0v4o6s8TsKorKW73Kf8po8YlxrirwQ1rGAyOw1kwe9znQfBZlQxj/AE/T3M0pbEjn0l++/sir29xUp0303syZtWlx7M6ZpJO5ge9cuvsytvqe433K7J8djsLWtKFSPLWxiwa6ik4OOvrDp3QFFicDXdRWhLTkygsTS/fF+KNr9JPeoXgay/Q/JmViKf7l5o27asehUFTCVV+l+TJo1YPivMtnCuOMtX5qgcWPIYSBOSdcxHMdnXxUmzZdBiHvrVP6okrYWWKptU2rrPv7O86UcQpxLXB2gPZIOjhIPTULuV8dRo5N58kcFUZ8VY0a+LdoNEAkTynePzXFxO2qm9u01b1f8JepYhhervMUL9wOuo+PvUOG2vWpvr9Zevg8l4WsZnh4vTIlqbw4AjYr1NOpGpBTg7p6FJpp2Z6W5gIAgCAIAgCAIAgCAICK4pvKlG0rVaUZ2MLhIkCNSY8JUlGKlNJkdWTjBtHDL3iWo5xdU7bjuTmJPxXagklaKyOPPN3bzMFLiXNs0e8hbXNXFoyHiHrT/i/0S6MJSZ8p8TMOmT+L/RZug4szf+oG/cd7wsXQsz6OJKXMPnwaf6kujLjIyjH6X7X4f9UuhZn0cQUebnDxafosXQ3ZD/1Db/4o/C//ACrN0Z3ZHpuPW5/5zfPMPmEujG7LkZBjVv8A41P8Y+qZG27LkZW4rRO1al/3Gfmhiz5GVl2w7PYfB7T8ihizMgeDzCC4MpYxvGliFvmbqNvqsxVmYlJuNiIoW0Tpp+Snlulam55oztatTdIVa4b3np08engo6lTdRNSp77yI+vdPLDDoJew7xGUOiPNy8xtN9JapLhdeD/8Ah7n8MRjTrTguMfo17k9hOKVLZzch9loaRuHRvPnK8rUjvtsu4iaqze9zLFeXhu/1lIw4RLZ1bHQ9O9c6b3JvpFk9DFJKMd028Pv65hji/UgbfVRTinlF5d5tKnSS3mi52lyWaDbouvhcY8K7LTkcipTU1clqNYOGh/ML09DE068d6D913lGUHF2ZkU5qEAQBAEAQBAEAQBAYL62FWm+mdnsc0+DgR9VlOzuYaurH5oqvLSWnQgwR3iQQQvRRlbNHnZRvrqQdWW1vFRyfWLcEnTJYOj3dAfmFvF20Ks1fUicSJa8Ec+i0qSu0y1Rit1okaLtAYHnssory1saOLHQOAAPclSV1oTYZO9mzLaVszASoo21Nqis7IXpaR7MHkZP1UilFq1jWMZqWpE0KhcYUKdy1KNjepupRDg6T9qdO7s7x5lTRcNGQSVTWPl/Zo1HQ4joopZOxPFXVzPb02H2yR0DQCfOSPhK2io/qNJuX6UeL6m1pGU5mnYrM1FZozScpZPVHmjRzdB3/APjVap3MylY2q1oGtzNeHRuBI+BgqRwVrpkKqNy3ZIwi+fGj3DwcR9VEmybcsbtu6u7au4Hk31xzfhzSFNGMnxIZzjFZxy52yMdPEazXgGo/eDLidCtbyjKzMuEJQbSN39Iy+HNbVY3RBRdmZ2XAGp5QfcQV5/HwvSkj0mzK/R1U1ya80StGvnE9V5aUN12Oxe5t2ly6m4OaSCOahnBTVmbJnROGsep1wGkNZV6bB37vf3Km6KpvJENWElmndGS5x9tKs5rpyzAI5Eaa90yoGpNuUe43WH3oJ8SSt8SZoWPk8o6pTruhNShfe+9ex8fcilh5NWksiy29wHDv6L2+FxcMQstVqvvgcmdNwMytmgQBAEAQBAEAQBAEBxDijgO9N1XfRty+m6q9zCH0xo85tnPBESR5Lq0sVT3EpPM5dXC1HNuJXK/BGIB2Y2dWe7I7+VxWXiKb4myw9RLQxP4bvW6OtLjyovd/KCpY16b4oglhqi4GjdYPXkZ7euI+9RqN+bUlUg9GvM2hTqR1RicxzfaaW/vAt+fgtoSWlyKpCWtjWrhrxlzDccwsyRtTbTuzJSp5RAUSaWpK7t3R8rUCRoCZWjqwT1RmNKb4GrSwlw5fRQfEQTuWpUpSRkZhLjALgJ05nn09yPFR4JmVQlc2LzhZzGuqesBytJjKdcrSY37lr8TvSWRv0Vo6kQz8v71Ct3uVDFdN0jvSWhvT1N3DrOrUbLKb3CYlrHET0mInVRutCOUmkSRwlap1oQbXYjeGC3DtBQqajbKRp57LX4qin8yJVs3FP/xs1rXhq7B1oVN+g/NaRxlBfqLE9mYprKH0NscMXZH+5f8AibuPE/ks/HUP3fX2Nf8AisV+z1j7my/hW6qBpFKHDeXs3Gh2PUBZntKhlnd9zFPYmKTd0ku9Ga84ZuQ0ksGgn2h7kltPDvJN+RpDYGLSbyy7SFonM3I0y7Q9NPujmfFaV8NKsrRtln3kGHxEaElKSfIkMJuSOydCORXlsVRcZNPU9DSmpK60JppXPZOZqbyDIMHuWrVzdMsdhfMuIZWgP5POk+J5HvXPqUZ0utT05G8ZWRaMMwZ1N4LnaDWNNTy2UdNOUryiRVcQpR3UTlKtBkGIMeamjiHCV4u1uPEpyhdWZJ2t/mMO0Pz/ACXosFtaNZqFRWb48H7X4fUp1KDjmjeXZK4QBAEAQBAEAQBAEAQBAEBxjiDjG/FxXptr5GMr1WNDadP2WVHNbJc0mYA1lAQF5itzVn1leq4HcF5DfwiB8EuLIjfVgID7CA8OCA+ZI/vohkkL7FKTq1K2jN6y4p06m4AY94Y8AjWYcdeSznqLHSqnoew4iGiszwqk/wA4KmWImiJ0oPgUfj70Vts6fr7d9WrSaP1oeWF7P2xlYAWddJG+omMTxVRZ2RYw+Fo1HuybT4aWNb0dVQ1tSkNhDwTzzaH6LnV579TeZ6WhSVGhGC4fy7m/h2NMquqND8rszozOyz23RB59nKOsN79a182XnC0U7EnVuAxzZeC5z4a0PLicxYBpO2jiekrNzVJuLyyX9m1fXHq6b6n3GOd+EE/RbldWbSKzgeOUXtAe9rHNy6PO4aI3On/k+cS7S5NNvq5khTu6ZcKdNzXEsJOUaQ3NrI0OpYI7ljXQzaUVeXM5LjuHFleoBsHGJ+7u34QvQUN6pTjPsPD4xKjXnT5P+0a9jXdSMzI6KHEYVVVm8zFHEODy0Lnht2HtBBXmcRQlSlaSO1SqKcbokAVVJT00rDMp2Lbw3xSacU62rOTubfzHyVadNrOJrUpqea1+psXF/WpVC5pljjJ5tIOs/wCqpQUZxd8mWOjhOKTRN4ZixrOa3sjmY6DVEpuSjor305ZkFXDxhFyLVaXvJ3v/ADXqMFtLSFZ9z9/fzORUo8Ym/K7ZWCAIAgCAIAgCAIAgCAFAcE4rIbe3Ikf76od/vOJ+qAiS8d/kCfkEB5Lu4/L5oDG493vP5SgJVmBkwfWN1G0TynqhkxXeEhjHPdVgNaXE5J0Ak/aQHPLbESbik8wMtZjvc8HUrLNtEfrO+4mtKIl9xSGkgBwc4jua2SfcpYYerP5Ysrzr04fM0c64p9Iz6lXJaVQykIElrQ95O+lTZvLbx3XTw+AhFfna9/sc3EYyrJ/k6c+0pfDV+BcNAIDXEgDKGwDqBoO4BeZrwkm3a2Z9DoRW7u3vl9CPxnhmtSqHI1z2T2S0ZtO8DUH4KHvLUZJ5p2ZJ8HYPW9c2pUaWsZJAdoXOIIEA66TM9yxFK90Zr1ZOO6y8XVAVGOY7Z7S0x0cI0W7KaydznF9wfcU3HIA9vJwcBp3hxEFat8y1GcW7rIsfCGBvoZn1YDnAAN3gbmTtrpt0WFYVpylZELxfQYyoM0y4GNNOz1M9C1eg2TVi6Lg+D9Hn7nj/AMRYeSrwrRfzR9V/Vii3dsXOLhsdhqe7yW9SF55FKnO0FvGXDTVpOzM828iO/wDNV8Vg1WhaXmS0cVuSvEu1ncCo2QIPNp3HuXlMThp0JWl4Pmd2jWjVV4mcKsTnoFBcmMFxo0jleM1PmOY729PDZVa+GjUzWptd8HmdCwttFzQ+lBDufPwPQqGnT3H29pVqzne0jzbYkyoS0EZgTpzieyR5Qq07y6zNp0pQJayu3MgOOh0gmY7x+S6mztoVcPKMajvF5W1a7V2dneVKtJTzWpNNcDqF7CM1Nb0XdFBq2p9WxgIAgCAIAgCAIDknpBxy4p3tSlTrVWsy0yGtcW7tExl13lYYKm+6r1ftVqh5iajz9UMn2jhdy72ba4Phb1Y9+WFkG+zhO9cJFtU15EZT/HEIYNijwHiDt6AZ+9Vpf0uKAhuMMFq4cxjq7qXrKhIZSaXOc4NjMdGwGiRqTz0BW0IOTsjEpJK7K+zi+o3Q0xo0ahjnZiBGoztAnqOuymlh5LT6GiqxZjxPHXVaDwS1oc0g5WkHvBlxidirXwdPc3t5lZYmp0ijulaoChpm9bPdlI+i0hRpdpLOVbhb1LFY4kKhOVpAA3JEknuG3xXWo1XK5ycRhlBLPM83diahBDtZmD3LNSlv6M2w2JVFptaGO2uy1zHjdrg73GVwcZdwcUfQcFJNKR03FsSbTZTcTAe4CeUZS4eUho8CuG3kXqULzsblI1CBElpLIMMjJOvwk+6FlXD3V9syW1SczSZLTBOmhMmNNJAj3orms0smRON4u2jUpteSMwdqOR0APxcsNs3owvc2aJJbmNaWlrtfWtySW6EQM2/f10WO9+pnO9lH0K9xVkrUvWAZmtccpnds5D8fkFf2XVUcRuvSS+mfucr8QYeUsHdZODTfjk/qiptaBtou7OXI8ZGPN3PUqCWZPHIy0KhaZGhUNSjCrHcmrokhVlTlvRJu1rh46HmPqF5nHbOqYZ72seD/AIfJ/U7mEx1OvlpJcP5RlK55cAQwSeD4xUt3S06HRzTsR/fNQ1KakjLs1Zk2y1Fb9ZRPi07tPQ/mufKbpdSa8SxGa4lgwKjUDpeIAGmsyT/ZWKMIylvIhxM4uO6ix210Wnq3n9V1MLtCeHlkrx48vDt9OZzKlJS7yVoXDXjslemw+LpYhXpu/Zx++3TkU5wlDUyqyaBAEAQBAEAQBAEBAYzxhaW8h9ZpeJ7DDndI5HKDl84VilhKtTSOXMr1MTSp6s5neekC+e4ltQUxybTYwgTsJcHGV2IbPoJZq/icaptCve6dvAiMZ48xDKGG6czvaym1xnqQ2R5QtZYKgs0ixTxlaSzKLiVW4e71lSo+qfvPc6oY6dokrHROGaXkidVYzykaVS8dtlg9zSCtJTdyRUo8zJZWNTXMNDuClOlO73kR1a0ElY224PT3y/EqdYSnrYrvGVNLno3NOkcuwj7I1BWXKMHuoyqU6q3m8zDe4jSy6FxPLSPjKr1K8ETUsNPjY1LKvmEnmSuDVqvfbZ7HZ7/JS5ZF6u7Z91YUHU5LqUgtG5A7MjqRlGneqD1aOsmr35letrusw5GueNYyguGvSFiyJ4ya+ZXOk8L2bqdu0VBD3Fz3A7y46T3wAtlGyKdao5zuRfGeAPr5alLVzRBbzImZE89TojRmnNLJlRtcHuS4AUqgPUtLQPEmAFo0mW41XFal7r4RFs2lIkMyk8pI1Pv1W8JdHOM1wZTqLp4ThL9SaOZmpB13+RXp27nz+zi7PUCso2bozUqq3hE0qSsbtCtEEclb6OMouMldMoupKMlKLs0TeHPNbNla5zmCXZWlwA3kwOzsd14/auyHh30lLOL4cV7rt8z1OztpdOt2orS58H7MyFq4VzqCEMXNvDr59F4ex0Ef3B6haTimhvLRnRMG4gZXYdm1Ggkt6xzb+Sqy6izInTzy0NC14iyuyVAd9CNxJkghV9yTimi1PDpvqk9Y4kHObkmd9enNb4bEzpVoygs1z5cV4/XMq1cM1F7xY7a5Dx38wvaYTGQxEcsnxX3wOXOm4Mzq4RhAEAQBAEAQGljby23rkbijUI8Qwlb0/mXeaVPlfccAvbDMOxoen97L0UK98pHn5Ud13j5FburCrPtDzWXSle6ZJCvT4o922FF3tnQcm/OSNllUm/mZieJS+ReZJMw0AAMk925/vVSqKWRWdWUnmR11a784PLuWkoXJ6dSxgOKOae0xu25BHyKidVxJvh4yV0z1SvqlV0BoDRrDW7mOpknfrCxCcpMTpwhG3Ew39tS3qOAPSe17hJWtVUn8xvRdZZQWRDVm0vstce8mPgqM1S4K5eh0vFoyWjhtAC5mLSUk0j0OypdRxfP6nRvRzdyypT6EOH/UIP8AL8VzpfMduWcCwsvQXugtOVxbE7ZRqTrrqDvyhaN5kkadopmx+lEa6ADfTl6svOs6REahLmNxPL71sbxUhXZC2GJetzupkOgnZpMDMco207OUe896ju7lpwUUrmzdF0EmYJIEgCZc0N5AyZd7vNYkroU7X+/E5njuFuFd5BaGufIkn7cGdo3cR5LrUMbHo4qWtjw+2FHD4ycbPPrLxz9zJR4faRq9090AfEFHjJXySPOy2hJPKKJXAeEaVR3668bQYNs1Nxc7eY1yiOs+SlhtBJZqzLWHxFKqvzHus6NhPDuCW7czqrK7miZqVA+fCm2A7wylYlj3LSVu4tqWFgr3Xnck6PpBs6YDKdGo2mNBlZTa0DubmCquvnmmRf8AK0E7JMisXwKhdsNxYEEz26Psmd+yDse7Y8uh5mKwan16WvFHcwW0YVY63XPl3lKczWI16c1ylFt7qWZ0alSFOLnJpJceB8yf3IU3w1Xkc3/mcFe3Sej9jJRrFhkEgjbrKrTp8JI6NOrGcVKLumWbDa9O5IbUhtTkdg7z5Fc6dKdP5NC3Gq0i0YZhfqSTmJJEeAW1NWzlYgq199W4EhRr/aB5mI7jCxHESjLei7W0sQThwZKWV/mMO0PUbL0uz9rKtJU6itJ6NaPs7H9fQpVaG7mjfXbK4QBAEAQBAaeMNm3rDrSqD+EraHzLvNZ/KzhcrsnHMVegHjXfqpadVw7iGdJTz4kHiFpVaeyfBWX+YrxI4OMMpowUqVciDMczmgeclaqMlqbuVP8AT9DIwNZ7Tp7m9r47fFb76RG4uRhuMRA9lg8Xa/AR9VFOvyRvChzZFXd492hcY6DQe4aKpUqyerL1KlGOiIx7FVci4jEQtGzdGWzd2o6hVcUrwudPZkrVbc0XLgW5yXIHJ7S3z9ofL4rlS5npUrxaMV5dXFrc1IcWOLnExs4EkgwdCDusWJVLqpNXRI4bjlxdVadFzpa57c0NDew0y6csaQOa1szLlCEXKKzOgVNQRMTz6SpWUDktzQr2tQg5mOGxBIkdWkbhaZF5SbzWaJ/hOpWuK7XVHPeynLpcSQHRAEnxmO5aqOZmrVShZK1z5x5YuIIYPa0PhIcPqpKTSk0eU2/CKlSxDXOLfqv5K3htzct0JqdNyVLJ8jy1eNCT3lYmm+scZdmnvWkldnOk4JWR9vXPa0Fu4IM6cvHRarU1objl1jTt8cqTD2t35tI+RAUlyzPB09Ym9+kOeZIHcAAAB3fmo52vmVpQjA+XlyaWV0TrqNYI1kaahYjqZoU1UdmeLTHWu0LD5O/0UqeZtUwLjxMz7j1jpEtA0EE7DXzUFSCk7tEuGqVaDUISaTayu+NjZwq8ztH3hv8AmuRXpbr7D39OZecD4kOX1dU8oa/mOmbqO9c6rFxTcSXo1J3R4ZeVqL9PZPmD3quownHJ5lqUYz1LBhmIGq4CRoJ0+C1pxm5q+iKtWlGEbriWawvJOQ6mN/DqvVbM2i6s+hnm7Xv3c/c5VajureWhILuFYIAgCAIDBfCabx1Y75FZWpiWhwBlTQeAXb4nF4HoPQwzxdP7DvCfct6bakaVM45lfrVC7ck+JlTtkKyNWqVFJk0UaVZygkyxFGnUcq8mWoI1n1FEydGB1RaNm6R8o1IcD3qGo7xaLGHnuVIy5MsWG3Hq6rH/AHXA+QOvwXKkro9dB5nV8RtqVRgNRjX+yGyObyGjXcCSJWvC5rG+9ZM8WVCjRaSynl7OY5WsEjxcZ74n4pdG0ouTzJFrtSIiCd45eBWSNxsrmvfOAAzR2nAagEbEnQ84BR5GKa3mKdwGgAMA1j2z94NMadT8DssXJNz7sQPGlD1lu/bMztfhc4T7mv8AekXaaKm0qHSYOa5dZeFm/RnOqZPVWd1HgZWNltw4bOcPMrNiF04vVIyC+qffd+IpZGvQ0/2ryPn6fUH2j8Fo4rgZ6Cm+Bkbi9X738LfyWtjR4Sly9Weji1Q6HKfFo+iWMLCwWl/M8suhM+rpnyP5pY2dJ2tvM3KGIyC3I0dl206dk961muqxh8N+fBuT+ZfUxYbXykFUa0N5WPYwdmWu1qZgFypxsXossmA3RJFNwzN5Tu3w/Jc7EwSTnxJs7XTLCx2WcoDZ6Kj0krWTI2r5yzJ3hyjo5556Dy1P09y9X+G8NaEqz45Lw1++w5uOnmoE2vTlAIAgCAIAgOdcZ+j3PmrWYDX7uo6BrupZyY7u2Pdzu0MVu9WfmUq+F3utDXkcxJc1xa4FrmmHNcIII3BB1BXRTTV0c13WTPVSp2XeBW8dTWXyshKj1s2YSNOtUUMmTwiaFeoq8pFqETSq1FXlItRib2D8N3l4QLe2q1AftBhyadXmGjzKhlURKol/wL0F3lWDc1qVuD9lv62oOoMEMHiHFROVzY6FgXoaw23g1GPuHDWaruzP7jIBHc6VqDjvGmF/o19c0QAGtquLQBADH9tg8muaqNRWk0epwk3OjGRP4piLzhtB7SZzta4jfsB31AUWqsXI9WpfsNax41ysDalFryBEhxbI7xBCWa4GbQk771iycN4o65NSqQA0EMaB+JxPUns69yyrvNkdZxilFEd6Qc/qqZaOyHyT0MQ3w5/BZa5mtGTUnbUgbHjW4YA0hjo0lzdYHeCJ81hp8DeO631lYtGCudcW9SrU1NUn8DOyB4Tn9613Xa5mc4724tLW89Tm9SmWOc07tJB8jCtxzVz51iaTpVZQfBtHzMtiCx9BWDFj6QtQfMq1Fz1l5rBs4SSu1kz2xqykRNk7whhLbm7pUHFwbUJaS2JAyuJiQRyRxvZcyXCv86L5ZmfiPhath1XJVGZjifV1QOzUA/ldG7fmNVWr0nE9LTkpZoyYbWjRcqtG5dgy88OM0L/IfM/RcLGPNRLXAmgVSSNS6WFDJTa3oNfE6n4r6VgsP0FCFPks+/j6nAqz35uRsK0RhAEAQBAEAQFa4t4Oo3wzf7uuBDaoG8bB4+034jkVPRrypvsIK1CNRdvM4zjuFVrR7qVdmV0Eg7teBzYeY+InUBdalVjNXicmrSlDKRUa9fWOZ0A6noFic7Zm9Ok3oTWE8B4jdR6u1exp+3W/UtHfD4cR+60qnPERWhehh3xLtg3oLJg3d14soN/rqDX8IVWVeT0LEaaRfcD9HGG2sFlsxzx9ur+tdPUZ5A8gFE3fUkJi/wAVZS7LAC4aQNm+P5LibQ2zSw14Q60uXBd7/gt0MJKpm8kQ7MYrAzmmeRAhedht3Fxk5OSfY1l7l94Kk1axv0OIR9thHe3X4FdfD/iSm8qsWu1Z/fqVp7Pf6H5nL/SzhIr3TbiiC5rqQD4adHsJEu00lpaP+lXZY/D1WnCaz8PqdHZ29TpuE1xKlbY222ouoVKQqNdJguiJ8uolSJNvI6UnFxUm7MrdzdUi6WscB0zz8cqlUGV54iC4E3hvGj6TW0qNCmBOklxJceZM6krbcZTqYmMU5S4fRFhr4650sqOaAQeWh7titcr5nhq22sdXg1GVl2ZO3K5i7DxHYPi5hEeBW9kzlQxOLhLeU5eb9z0cRqaMZWytAAAaxmUADlLZhRON9Gekw34prUYJVqSm1xu0338LlCvrvPUe6Zk77TGk6KaC3YpEuPqKviJ1EtWYhUW1yk4mRr0uY3buxIU6A6z8FVlXfBHtMN+FKNk6tRvsWXuzM1oGyilUk9WdzD7HwVDOFNX5vN+p6haJtO6LmIw1LEU3SqxTi+HtyfceHU41Gyt06ylk9T53tj8O1cJerR61P1j39nb52LV6LWZsTt+71h91J6sRzkjhYVfmo7xi2F0rmk6lWYHsduDyPIg7gjkQppRUlZnZjJxd0cV4p4SqYfUB1fQcYZU6E7NqRs7v2PLoOPisK4ZrQ6eHrKbtxLRg1s8saymwucAJjkTrqdh5rzCw1XE1H0cW/vmdCdSFNXk7Frwrh9zSH1XDQzlbrt1J+Q967uD2CoSVSq8072X8s5tfHKScYLxLGF6Q5oQBAEAQBAEAQBAaGM4PRu6ZpV6Yew9ZBB6tI1ae8dVtCcoO8WayhGStJGLB+HLW1/4e3pUz95rRmPi49o+ZSUnLVmUktCUWpkICsY9jmWo6lOWIk9ZAPluvLbZx+IjN0KeSWr4u69DqYPCxlFVHn2EUx4OxB8F5RprU6Gh6WoCGTy5i2uZuROIcN29bWrSa4nnsfeNVbo4+vSyhJr75B2epWMT9GNB0mlVfSPR0PaPfB+K6tDb9WOU4qXo/b0IJUuTKJb4a2heZHPbUFMZg5gMHTTfoT8F6WlW6WmppNX4M4e2JSjhZKPGy9ySvaLKmziD4FbOLPJ0pzp6ox29qR/zWx3grGfE3nVT/AEMkra0kOyuBOU7Hrp9VlGlGLrVYwtZcfA70zhizc1ue0tnHKJJoUzy72q4epMFTgXDTvY23lRYPkFkGpcejnDCCf0OmIBPZL29/2XBauK5GFFX0PzsGuBkbFc1pM97CpKDNhjpULVjoU6ikjI2mTyP0WraJDKyh3+7VYuaucUdG9EfDodWN2Hx6oup5I9ovYO1M6Rm2groYTekrvgeF23gqFHExnRja6u1wve2S4HXldOWY7ig2o0se0Oa4QWuAII7wVhpNWZlNp3QoUGsaGsaGtGwAgLEYRgrRVkHJt3ZkWxgIAgCAIAgCAIAgCAIAgCAIDnnFdKbp8mB2fH2G7Lxm15Wxc7dn0R3sF/gj4/UhLuhkGem8mNwd1Qpz3nuzRbue7PF3xvPjqtamGjc1yJClizftCFWlhpcBu8jdpXDXey4FQyhKOqNWmjI4wJK1SvoY7iD4ivD6l4Ggg+fir2EprpFcTW7Fs5eMJr/8UaTv0dwyNq6ZS4GI3ncEeS9xRhamjzW1ZJ0Lcbo+KY80fQhgsPBVDPWeP/bJ/iaPqiXWLmBX53g/4P0I0Kyds+oDHcHsO/dPyWHoZWp+WKQlo8AuaezbzPQYtJE1KTUlY1b66JdA8FinBWuS1sRJPdWpIWlsGt1c7NPdlj++a0lLPIljFfqZ2b0O04tK3fcH3eqon6q/g/kfeeX2/wD54r/X+WX1WzhhAEAQBAEAQBAEAQBAEAQBAEAQBAc74vd/tL+4N+LGrxu1V/3J+H0R3MH/AIF4/Uhc2h6QVz7aFqLIyxmY6nTzVmrzMcSYpspjRzc3fPyCptzeadjY1LiiabpYTkO3cpYS342lqbEvTfLG+CqSVpMwQ/Ej4ov8Fcwa/NRFW+VmG87PDVt+1XJ99Wufovb2tTR5baGcGc/D1i5wbHoOQw0W30dMmu+P8L5vYsx1LeB/y+H8o74rB2ggPj2yCDsdEBxLjf0aVbaa1nmq0BJNPepTH7PN7R+Id+pVSpRtnE7uE2ipdWrk+ZQKdWVUkdymusjXYwetk7ErZ/JkZj/luyVz/OZVexZR2v0Rt/2DMPtVnnxgNZ/SunhFan4nlNuSvirckvf+S6qyccIAgCAIAgCAIAgCAIAgCAIAgCAICKxTh+hXOZ7SH/faSD+R8wVVr4KjWznHPnxJ6eIqU8ovIqmN8DVoP6PVa79ioMhj95oIJ8gFzJbFineMvMuQ2h+5eRTLyyurYzXoVGAa5ozM0/aZLR5lVa2zqkVmizDEQlozfoVw8BzTIK40oOLsyzqbFzVAphp9omfALSEXv34G6NyhrTb4KCfzscT4/hyretLGQ1p0NRwJa3wGmY9wI7yF2NlYOpVmp26q4+xTxVeMI248jY4/4ZfSwmha2rKtb1VVmgbneRFQucQ0fedyHNetnHq2R57Exc4uxyCrgt2z2rW4bHWhUH9KhtLkc54efI1i4t9oFviCPmsohlRkuB0T0MMFS6qbENpgnycI+MLannImwUGqjvyO2qwdYIAgCAoHG3o2p3RNa3LaVc6uERTqn9qPZd+0N+YO4gq0FPTU6eB2lKg0p5x9V3exB4V6GQYNzcnvbRbEf9b9/wAK0jhubLNbbLb/AC4+ZdcK4CsKEZbdryPtVZqGeozyB5AKaNGEdEc+rtDEVMpTfhl9CyMYAIAAA5DQKQpnpAEAQBAEAQBAEAQBAEAQBAEAQBAEAQBAEBE3vDltVkmk0OP2mdh3mWxPmq1bCUavzxRNTxFSHysquKej58l1vXn9iqP62bfhKoVNkU2uoy3DHv8AUvIksB4YcGt/SIGX7LTM+JHL4+CqYbYf5rnW04Ln3+xtXx91an5lrp0w0AAAAaADQBeijFRVloc1tt3Z7WTAQHlzAdwD4oDxTtmNJLWtBOhIaASPELFhYyrI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4" descr="http://color.org/DevCon/devcon2018/ICC_DevCon_2018_b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066799"/>
            <a:ext cx="4343400" cy="17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9875" y="304958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Discussion with ICC’s Technical Secretary, Phil Green: </a:t>
            </a:r>
            <a:br>
              <a:rPr lang="en-US" dirty="0" smtClean="0">
                <a:latin typeface="Calibri" panose="020F0502020204030204" pitchFamily="34" charset="0"/>
              </a:rPr>
            </a:br>
            <a:endParaRPr lang="en-US" dirty="0" smtClean="0">
              <a:latin typeface="Calibri" panose="020F0502020204030204" pitchFamily="34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Define </a:t>
            </a:r>
            <a:r>
              <a:rPr lang="en-US" dirty="0">
                <a:latin typeface="Calibri" panose="020F0502020204030204" pitchFamily="34" charset="0"/>
              </a:rPr>
              <a:t>a specific </a:t>
            </a:r>
            <a:r>
              <a:rPr lang="en-US" dirty="0" err="1" smtClean="0">
                <a:latin typeface="Calibri" panose="020F0502020204030204" pitchFamily="34" charset="0"/>
              </a:rPr>
              <a:t>iccMAX</a:t>
            </a:r>
            <a:r>
              <a:rPr lang="en-US" dirty="0" smtClean="0">
                <a:latin typeface="Calibri" panose="020F0502020204030204" pitchFamily="34" charset="0"/>
              </a:rPr>
              <a:t>-“Interoperability </a:t>
            </a:r>
            <a:r>
              <a:rPr lang="en-US" dirty="0">
                <a:latin typeface="Calibri" panose="020F0502020204030204" pitchFamily="34" charset="0"/>
              </a:rPr>
              <a:t>Conformance </a:t>
            </a:r>
            <a:r>
              <a:rPr lang="en-US" dirty="0" smtClean="0">
                <a:latin typeface="Calibri" panose="020F0502020204030204" pitchFamily="34" charset="0"/>
              </a:rPr>
              <a:t>Specification” (ICS) for RGBA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(fill out the ICS form)</a:t>
            </a:r>
            <a:br>
              <a:rPr lang="en-US" dirty="0" smtClean="0">
                <a:latin typeface="Calibri" panose="020F0502020204030204" pitchFamily="34" charset="0"/>
              </a:rPr>
            </a:br>
            <a:endParaRPr lang="en-US" dirty="0" smtClean="0">
              <a:latin typeface="Calibri" panose="020F0502020204030204" pitchFamily="34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Register the ICS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(it has to be approved by the ICC)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3516" y="2973387"/>
            <a:ext cx="1106489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RGBA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(ICS)</a:t>
            </a:r>
            <a:endParaRPr lang="de-DE" dirty="0"/>
          </a:p>
        </p:txBody>
      </p:sp>
      <p:pic>
        <p:nvPicPr>
          <p:cNvPr id="12" name="Picture 2" descr="Bildergebnis fÃ¼r icc colo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32931"/>
            <a:ext cx="2075557" cy="6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21"/>
          <p:cNvSpPr/>
          <p:nvPr/>
        </p:nvSpPr>
        <p:spPr>
          <a:xfrm>
            <a:off x="2243083" y="234000"/>
            <a:ext cx="778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latin typeface="Calibri" pitchFamily="34" charset="0"/>
              </a:rPr>
              <a:t>iccMAX</a:t>
            </a:r>
            <a:r>
              <a:rPr lang="en-US" sz="2800" b="1" dirty="0" smtClean="0">
                <a:latin typeface="Calibri" pitchFamily="34" charset="0"/>
              </a:rPr>
              <a:t> </a:t>
            </a:r>
            <a:endParaRPr lang="de-DE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8</a:t>
            </a:fld>
            <a:endParaRPr lang="de-DE"/>
          </a:p>
        </p:txBody>
      </p:sp>
      <p:sp>
        <p:nvSpPr>
          <p:cNvPr id="44" name="Rechteck 21"/>
          <p:cNvSpPr/>
          <p:nvPr/>
        </p:nvSpPr>
        <p:spPr>
          <a:xfrm>
            <a:off x="0" y="28529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itchFamily="34" charset="0"/>
              </a:rPr>
              <a:t>File Format Requirements </a:t>
            </a:r>
            <a:r>
              <a:rPr lang="en-US" sz="2800" b="1" dirty="0" smtClean="0">
                <a:latin typeface="Calibri" pitchFamily="34" charset="0"/>
              </a:rPr>
              <a:t>for </a:t>
            </a:r>
            <a:r>
              <a:rPr lang="en-US" sz="2800" b="1" dirty="0">
                <a:latin typeface="Calibri" pitchFamily="34" charset="0"/>
              </a:rPr>
              <a:t>Appearance 3D </a:t>
            </a:r>
            <a:r>
              <a:rPr lang="en-US" sz="2800" b="1" dirty="0" smtClean="0">
                <a:latin typeface="Calibri" pitchFamily="34" charset="0"/>
              </a:rPr>
              <a:t>Printing</a:t>
            </a:r>
            <a:endParaRPr lang="en-US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C5FFC-B0D9-4498-9F91-82E7729742AB}" type="slidenum">
              <a:rPr lang="de-DE" smtClean="0"/>
              <a:t>9</a:t>
            </a:fld>
            <a:endParaRPr lang="de-DE"/>
          </a:p>
        </p:txBody>
      </p:sp>
      <p:sp>
        <p:nvSpPr>
          <p:cNvPr id="3" name="TextBox 2"/>
          <p:cNvSpPr txBox="1"/>
          <p:nvPr/>
        </p:nvSpPr>
        <p:spPr>
          <a:xfrm>
            <a:off x="310827" y="620688"/>
            <a:ext cx="9928547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General requirements:</a:t>
            </a:r>
            <a:br>
              <a:rPr lang="en-US" b="1" dirty="0" smtClean="0">
                <a:latin typeface="Calibri" panose="020F0502020204030204" pitchFamily="34" charset="0"/>
              </a:rPr>
            </a:br>
            <a:endParaRPr lang="en-US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File format has to store optical material properties / visual attributes </a:t>
            </a:r>
            <a:br>
              <a:rPr lang="en-US" dirty="0" smtClean="0"/>
            </a:br>
            <a:r>
              <a:rPr lang="en-US" dirty="0" smtClean="0"/>
              <a:t>(percepts for </a:t>
            </a:r>
            <a:r>
              <a:rPr lang="en-US" dirty="0"/>
              <a:t>color</a:t>
            </a:r>
            <a:r>
              <a:rPr lang="en-US" dirty="0" smtClean="0"/>
              <a:t>, gloss, translucency, anisotropic color) in addition to 3D shape </a:t>
            </a: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Device </a:t>
            </a:r>
            <a:r>
              <a:rPr lang="en-US" b="1" dirty="0" smtClean="0"/>
              <a:t>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Optical material properties / visual attributes must be </a:t>
            </a:r>
            <a:r>
              <a:rPr lang="en-US" b="1" dirty="0" smtClean="0"/>
              <a:t>measureable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</a:t>
            </a:r>
            <a:r>
              <a:rPr lang="en-US" dirty="0" smtClean="0"/>
              <a:t>dimensional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conversion into a </a:t>
            </a:r>
            <a:r>
              <a:rPr lang="en-US" b="1" dirty="0" smtClean="0"/>
              <a:t>perceptually-uniform space</a:t>
            </a:r>
            <a:r>
              <a:rPr lang="en-US" dirty="0" smtClean="0"/>
              <a:t> is desired</a:t>
            </a:r>
            <a:br>
              <a:rPr lang="en-US" dirty="0" smtClean="0"/>
            </a:br>
            <a:r>
              <a:rPr lang="en-US" dirty="0" smtClean="0"/>
              <a:t>(for process control, quality assurance, gamut mapping)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Practical/political </a:t>
            </a:r>
            <a:r>
              <a:rPr lang="en-US" b="1" dirty="0"/>
              <a:t>c</a:t>
            </a:r>
            <a:r>
              <a:rPr lang="en-US" b="1" dirty="0" smtClean="0"/>
              <a:t>onstraints:</a:t>
            </a:r>
          </a:p>
          <a:p>
            <a:endParaRPr lang="en-US" sz="11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Defining an independent file format will not be accepted in industry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extension of an existing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Small extensions </a:t>
            </a:r>
            <a:r>
              <a:rPr lang="en-US" dirty="0">
                <a:sym typeface="Symbol"/>
              </a:rPr>
              <a:t> </a:t>
            </a:r>
            <a:r>
              <a:rPr lang="en-US" dirty="0" smtClean="0"/>
              <a:t>easier inclusion into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Extensions in-line with other formats (e.g. measurement cond.)</a:t>
            </a:r>
            <a:br>
              <a:rPr lang="en-US" dirty="0" smtClean="0"/>
            </a:br>
            <a:r>
              <a:rPr lang="en-US" dirty="0">
                <a:sym typeface="Symbol"/>
              </a:rPr>
              <a:t> </a:t>
            </a:r>
            <a:r>
              <a:rPr lang="en-US" dirty="0" smtClean="0"/>
              <a:t>easier </a:t>
            </a:r>
            <a:r>
              <a:rPr lang="en-US" dirty="0"/>
              <a:t>inclusion into </a:t>
            </a:r>
            <a:r>
              <a:rPr lang="en-US" dirty="0" smtClean="0"/>
              <a:t>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can already be encoded in existing file format (e.g. RGBA)</a:t>
            </a:r>
            <a:br>
              <a:rPr lang="en-US" dirty="0" smtClean="0"/>
            </a:br>
            <a:r>
              <a:rPr lang="en-US" dirty="0" smtClean="0">
                <a:sym typeface="Symbol"/>
              </a:rPr>
              <a:t> </a:t>
            </a:r>
            <a:r>
              <a:rPr lang="en-US" dirty="0"/>
              <a:t>easier inclusion into format</a:t>
            </a:r>
            <a:endParaRPr lang="en-US" dirty="0" smtClean="0"/>
          </a:p>
          <a:p>
            <a:endParaRPr lang="en-US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4" descr="http://cdn.zmescience.com/wp-content/uploads/2013/09/f196_lego_ultimate_building_set_part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834288"/>
            <a:ext cx="1260000" cy="7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g01.s.alicdn.com/kf/HTB1ycHzIpXXXXaGXpXXq6xXFXXXN/protective-coatings-for-cars-silica-car-coa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3368734"/>
            <a:ext cx="1260000" cy="84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encrypted-tbn1.gstatic.com/images?q=tbn:ANd9GcQRQvVoT_s5C8Kjn3WPgoNX-ZMxbztmtB3z-paG5y81Hqf-yD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2070361"/>
            <a:ext cx="1260000" cy="8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22" descr="install-glued-parquet-wood-flooring-800X8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91700" y="4656438"/>
            <a:ext cx="1260000" cy="841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66552" y="1546756"/>
            <a:ext cx="657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color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9715500" y="2918356"/>
            <a:ext cx="139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Translucency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10021297" y="420000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Gloss</a:t>
            </a:r>
            <a:endParaRPr lang="de-DE" dirty="0"/>
          </a:p>
        </p:txBody>
      </p:sp>
      <p:sp>
        <p:nvSpPr>
          <p:cNvPr id="11" name="Rechteck 21"/>
          <p:cNvSpPr/>
          <p:nvPr/>
        </p:nvSpPr>
        <p:spPr>
          <a:xfrm>
            <a:off x="282870" y="98629"/>
            <a:ext cx="839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File Format Requirements </a:t>
            </a:r>
            <a:r>
              <a:rPr lang="en-US" sz="2800" b="1" dirty="0" smtClean="0">
                <a:latin typeface="Calibri" pitchFamily="34" charset="0"/>
              </a:rPr>
              <a:t>for </a:t>
            </a:r>
            <a:r>
              <a:rPr lang="en-US" sz="2800" b="1" dirty="0">
                <a:latin typeface="Calibri" pitchFamily="34" charset="0"/>
              </a:rPr>
              <a:t>Appearance 3D </a:t>
            </a:r>
            <a:r>
              <a:rPr lang="en-US" sz="2800" b="1" dirty="0" smtClean="0">
                <a:latin typeface="Calibri" pitchFamily="34" charset="0"/>
              </a:rPr>
              <a:t>Printing</a:t>
            </a:r>
            <a:endParaRPr lang="en-US" sz="2800" b="1" dirty="0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91700" y="5497488"/>
            <a:ext cx="1282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a</a:t>
            </a:r>
            <a:r>
              <a:rPr lang="en-US" dirty="0" smtClean="0">
                <a:latin typeface="Calibri" panose="020F0502020204030204" pitchFamily="34" charset="0"/>
              </a:rPr>
              <a:t>nisotropic 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color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6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S(\vec{\omega}_i,\vec{x}_i,\vec{\omega}_r,\vec{x}_r) = \frac{dL_r(\vec{\omega}_r,\vec{x}_r)}{dE_i(\vec{\omega}_i,\vec{x}_i)} \nonumber&#10;\end{eqnarray}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\omega}_i = (\omega^1_i,\omega^2_i) \nonumber&#10;\end{eqnarray}&#10;&#10;&#10;\end{document}"/>
  <p:tag name="IGUANATEXSIZE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x}_i = (x^1_i,x^2_i) \nonumber&#10;\end{eqnarray}&#10;&#10;&#10;\end{document}"/>
  <p:tag name="IGUANATEXSIZE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1_r \nonumber&#10;\end{eqnarray}&#10;&#10;&#10;\end{document}"/>
  <p:tag name="IGUANATEXSIZE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2_r \nonumber&#10;\end{eqnarray}&#10;&#10;&#10;\end{document}"/>
  <p:tag name="IGUANATEXSIZE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x}_r = (x^1_r,x^2_r) \nonumber&#10;\end{eqnarray}&#10;&#10;&#10;\end{document}"/>
  <p:tag name="IGUANATEXSIZE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\omega}_r = (\omega^1_r,\omega^2_r) \nonumber&#10;\end{eqnarray}&#10;&#10;&#10;\end{document}"/>
  <p:tag name="IGUANATEXSIZE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dL_r(\vec{\omega}_r,\vec{x}_r) \nonumber&#10;\end{eqnarray}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S(\vec{\omega}_i,\vec{x}_i,\vec{\omega}_r,\vec{x}_r) = \frac{dL_r(\vec{\omega}_r,\vec{x}_r)}{dE_i(\vec{\omega}_i,\vec{x}_i)} \nonumber&#10;\end{eqnarray}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dE_i(\vec{\omega}_i,\vec{x}_i) \nonumber&#10;\end{eqnarray}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= L_i(\vec{\omega}_i,\vec{x}_i) \cos(\omega^1_i) d\vec{\omega}_i \nonumber&#10;\end{eqnarray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L_r(\vec{\omega}_r,\vec{x}_r) = \int_A \int_\Omega S(\vec{\omega}_i,\vec{x}_i,\vec{\omega}_r,\vec{x}_r) L_i(\vec{\omega}_i,\vec{x}_i) \cos(\omega^1_i) d\vec{\omega}_i d\vec{x}_i \nonumber&#10;\end{eqnarray}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1_i \nonumber&#10;\end{eqnarray}&#10;&#10;&#10;\end{document}"/>
  <p:tag name="IGUANATEXSIZE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2_i \nonumber&#10;\end{eqnarray}&#10;&#10;&#10;\end{document}"/>
  <p:tag name="IGUANATEXSIZE" val="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\omega}_i = (\omega^1_i,\omega^2_i) \nonumber&#10;\end{eqnarray}&#10;&#10;&#10;\end{document}"/>
  <p:tag name="IGUANATEXSIZE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x}_i = (x^1_i,x^2_i) \nonumber&#10;\end{eqnarray}&#10;&#10;&#10;\end{document}"/>
  <p:tag name="IGUANATEXSIZE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1_r \nonumber&#10;\end{eqnarray}&#10;&#10;&#10;\end{document}"/>
  <p:tag name="IGUANATEXSIZE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2_r \nonumber&#10;\end{eqnarray}&#10;&#10;&#10;\end{document}"/>
  <p:tag name="IGUANATEXSIZE" val="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x}_r = (x^1_r,x^2_r) \nonumber&#10;\end{eqnarray}&#10;&#10;&#10;\end{document}"/>
  <p:tag name="IGUANATEXSIZE" val="1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vec{\omega}_r = (\omega^1_r,\omega^2_r) \nonumber&#10;\end{eqnarray}&#10;&#10;&#10;\end{document}"/>
  <p:tag name="IGUANATEXSIZE" val="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dL_r(\vec{\omega}_r,\vec{x}_r) \nonumber&#10;\end{eqnarray}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usepackage{bm}&#10;\newcommand{\atten}{\eta}&#10;\newcommand{\absorp}{\alpha}&#10;\newcommand{\scatt}{s}&#10;\newcommand{\psychatten}{\ifmmode \bm{\eta} \else $\bm{\eta}$~\fi}&#10;\newcommand{\psychA}{\ifmmode \bm{\phi} \else $\bm{\phi}$~\fi}&#10;\newcommand{\meanFreeP}{\ell_{{f}}}&#10;\newcommand{\opticalDepth}{\tau}&#10;\newcommand{\Ahat}{\ifmmode \hat{A} \else $\hat{A}$~\fi}&#10;\newcommand{\A}{\ifmmode A \else $A$~\fi}&#10;\newcommand{\B}{\ifmmode B \else $B$~\fi}&#10;&#10;\renewcommand{\vec}{\mathbf}&#10;&#10;\begin{document}&#10;&#10;\begin{equation}&#10;\A(\absorp,\scatt) = \psychA(\Ahat(\psychatten(\absorp,\scatt))) = \psychA(1-\vec{e}^{-c\psychatten(\absorp,\scatt)}) \nonumber&#10;\end{equation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S \nonumber&#10;\end{eqnarray}&#10;&#10;&#10;\end{document}"/>
  <p:tag name="IGUANATEXSIZE" val="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usepackage{bm}&#10;\newcommand{\atten}{\eta}&#10;\newcommand{\absorp}{\alpha}&#10;\newcommand{\scatt}{s}&#10;\newcommand{\psychatten}{\ifmmode \bm{\eta} \else $\bm{\eta}$~\fi}&#10;\newcommand{\psychA}{\ifmmode \bm{\phi} \else $\bm{\phi}$~\fi}&#10;\newcommand{\meanFreeP}{\ell_{{f}}}&#10;\newcommand{\opticalDepth}{\tau}&#10;\newcommand{\Ahat}{\ifmmode \hat{A} \else $\hat{A}$~\fi}&#10;\newcommand{\A}{\ifmmode A \else $A$~\fi}&#10;\newcommand{\B}{\ifmmode B \else $B$~\fi}&#10;&#10;\begin{document}&#10;&#10;$\psychatten_p(\absorp,\scatt) = p\absorp + \scatt$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usepackage{bm}&#10;\newcommand{\atten}{\eta}&#10;\newcommand{\absorp}{\alpha}&#10;\newcommand{\scatt}{s}&#10;\newcommand{\psychatten}{\ifmmode \bm{\eta} \else $\bm{\eta}$~\fi}&#10;\newcommand{\psychA}{\ifmmode \bm{\phi} \else $\bm{\phi}$~\fi}&#10;\newcommand{\meanFreeP}{\ell_{{f}}}&#10;\newcommand{\opticalDepth}{\tau}&#10;\newcommand{\Ahat}{\ifmmode \hat{A} \else $\hat{A}$~\fi}&#10;\newcommand{\A}{\ifmmode A \else $A$~\fi}&#10;\newcommand{\B}{\ifmmode B \else $B$~\fi}&#10;&#10;\begin{document}&#10;&#10;$\psychA_q(\Ahat) = \Ahat^q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usepackage{bm}&#10;\newcommand{\atten}{\eta}&#10;\newcommand{\absorp}{\alpha}&#10;\newcommand{\scatt}{s}&#10;\newcommand{\psychatten}{\ifmmode \bm{\eta} \else $\bm{\eta}$~\fi}&#10;\newcommand{\psychA}{\ifmmode \bm{\phi} \else $\bm{\phi}$~\fi}&#10;\newcommand{\meanFreeP}{\ell_{{f}}}&#10;\newcommand{\opticalDepth}{\tau}&#10;\newcommand{\Ahat}{\ifmmode \hat{A} \else $\hat{A}$~\fi}&#10;\newcommand{\A}{\ifmmode A \else $A$~\fi}&#10;\newcommand{\B}{\ifmmode B \else $B$~\fi}&#10;&#10;\renewcommand{\vec}{\mathbf}&#10;&#10;\begin{document}&#10;&#10;\begin{equation}&#10;r' = (p,q) = (0.4, 0.6)\nonumber&#10;\end{equation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L \nonumber&#10;\end{eqnarray}&#10;&#10;&#10;\end{document}"/>
  <p:tag name="IGUANATEXSIZE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E \nonumber&#10;\end{eqnarray}&#10;&#10;&#10;\end{document}"/>
  <p:tag name="IGUANATEXSIZE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dE_i(\vec{\omega}_i,\vec{x}_i) \nonumber&#10;\end{eqnarray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color{black} = L_i(\vec{\omega}_i,\vec{x}_i) \cos(\omega^1_i) d\vec{\omega}_i \nonumber&#10;\end{eqnarray}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1_i \nonumber&#10;\end{eqnarray}&#10;&#10;&#10;\end{document}"/>
  <p:tag name="IGUANATEXSIZE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eqnarray}&#10;\omega^2_i \nonumber&#10;\end{eqnarray}&#10;&#10;&#10;\end{document}"/>
  <p:tag name="IGUANATEXSIZE" val="12"/>
</p:tagLst>
</file>

<file path=ppt/theme/theme1.xml><?xml version="1.0" encoding="utf-8"?>
<a:theme xmlns:a="http://schemas.openxmlformats.org/drawingml/2006/main" name="IGD-Folienvorlage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raunhofer IGD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1705</Words>
  <Application>Microsoft Office PowerPoint</Application>
  <PresentationFormat>Custom</PresentationFormat>
  <Paragraphs>510</Paragraphs>
  <Slides>60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IGD-Folienvorlage</vt:lpstr>
      <vt:lpstr>Fraunhofer IGD</vt:lpstr>
      <vt:lpstr>ReDefining A in RGBA:  Towards a Standard for Graphical 3D Printing</vt:lpstr>
      <vt:lpstr>Application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Adjusting A to the Print Size</vt:lpstr>
      <vt:lpstr>PowerPoint Presentation</vt:lpstr>
      <vt:lpstr>3D Printed Examples</vt:lpstr>
      <vt:lpstr>Translucency transitions</vt:lpstr>
      <vt:lpstr>Translucency transitions</vt:lpstr>
      <vt:lpstr>Control over translucent appearance</vt:lpstr>
      <vt:lpstr>Reproducing translucent appearance</vt:lpstr>
      <vt:lpstr>Increasing design space</vt:lpstr>
      <vt:lpstr>Reproducing translucent appearance</vt:lpstr>
      <vt:lpstr>Reproducing translucent appearance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Schaub, Jutta</dc:creator>
  <cp:lastModifiedBy>Urban, Philipp</cp:lastModifiedBy>
  <cp:revision>500</cp:revision>
  <cp:lastPrinted>2016-02-22T10:25:09Z</cp:lastPrinted>
  <dcterms:created xsi:type="dcterms:W3CDTF">2010-10-29T07:06:33Z</dcterms:created>
  <dcterms:modified xsi:type="dcterms:W3CDTF">2019-06-27T10:47:57Z</dcterms:modified>
</cp:coreProperties>
</file>